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howSpecialPlsOnTitleSld="0" strictFirstAndLastChars="0" saveSubsetFonts="1">
  <p:sldMasterIdLst>
    <p:sldMasterId id="2147483649" r:id="rId1"/>
    <p:sldMasterId id="2147483684" r:id="rId2"/>
    <p:sldMasterId id="2147483650" r:id="rId3"/>
  </p:sldMasterIdLst>
  <p:notesMasterIdLst>
    <p:notesMasterId r:id="rId30"/>
  </p:notesMasterIdLst>
  <p:sldIdLst>
    <p:sldId id="368" r:id="rId4"/>
    <p:sldId id="419" r:id="rId5"/>
    <p:sldId id="420" r:id="rId6"/>
    <p:sldId id="422" r:id="rId7"/>
    <p:sldId id="411" r:id="rId8"/>
    <p:sldId id="424" r:id="rId9"/>
    <p:sldId id="427" r:id="rId10"/>
    <p:sldId id="416" r:id="rId11"/>
    <p:sldId id="399" r:id="rId12"/>
    <p:sldId id="417" r:id="rId13"/>
    <p:sldId id="398" r:id="rId14"/>
    <p:sldId id="425" r:id="rId15"/>
    <p:sldId id="412" r:id="rId16"/>
    <p:sldId id="393" r:id="rId17"/>
    <p:sldId id="418" r:id="rId18"/>
    <p:sldId id="394" r:id="rId19"/>
    <p:sldId id="279" r:id="rId20"/>
    <p:sldId id="429" r:id="rId21"/>
    <p:sldId id="400" r:id="rId22"/>
    <p:sldId id="414" r:id="rId23"/>
    <p:sldId id="392" r:id="rId24"/>
    <p:sldId id="409" r:id="rId25"/>
    <p:sldId id="395" r:id="rId26"/>
    <p:sldId id="428" r:id="rId27"/>
    <p:sldId id="404" r:id="rId28"/>
    <p:sldId id="413" r:id="rId29"/>
  </p:sldIdLst>
  <p:sldSz cx="9144000" cy="6858000" type="screen4x3"/>
  <p:notesSz cx="7023100" cy="9309100"/>
  <p:defaultTextStyle>
    <a:defPPr>
      <a:defRPr lang="de-DE"/>
    </a:defPPr>
    <a:lvl1pPr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marL="4572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marL="9144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marL="13716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marL="18288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marL="22860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marL="27432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marL="32004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marL="36576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7195"/>
    <a:srgbClr val="009999"/>
    <a:srgbClr val="0E86D8"/>
    <a:srgbClr val="0D1930"/>
    <a:srgbClr val="FFFFFF"/>
    <a:srgbClr val="000066"/>
    <a:srgbClr val="2C4264"/>
    <a:srgbClr val="132448"/>
    <a:srgbClr val="122548"/>
    <a:srgbClr val="1E41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2" autoAdjust="0"/>
    <p:restoredTop sz="94688"/>
  </p:normalViewPr>
  <p:slideViewPr>
    <p:cSldViewPr>
      <p:cViewPr varScale="1">
        <p:scale>
          <a:sx n="70" d="100"/>
          <a:sy n="70" d="100"/>
        </p:scale>
        <p:origin x="1332" y="54"/>
      </p:cViewPr>
      <p:guideLst>
        <p:guide orient="horz" pos="2160"/>
        <p:guide pos="2880"/>
      </p:guideLst>
    </p:cSldViewPr>
  </p:slideViewPr>
  <p:notesTextViewPr>
    <p:cViewPr>
      <p:scale>
        <a:sx n="1" d="1"/>
        <a:sy n="1" d="1"/>
      </p:scale>
      <p:origin x="0" y="0"/>
    </p:cViewPr>
  </p:notesTextViewPr>
  <p:sorterViewPr>
    <p:cViewPr>
      <p:scale>
        <a:sx n="98" d="100"/>
        <a:sy n="9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p:cNvSpPr>
            <a:spLocks noGrp="1" noRot="1" noChangeAspect="1"/>
          </p:cNvSpPr>
          <p:nvPr>
            <p:ph type="sldImg" idx="2"/>
          </p:nvPr>
        </p:nvSpPr>
        <p:spPr bwMode="auto">
          <a:xfrm>
            <a:off x="1184275" y="698500"/>
            <a:ext cx="4654550" cy="3490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Rectangle 2"/>
          <p:cNvSpPr>
            <a:spLocks noGrp="1"/>
          </p:cNvSpPr>
          <p:nvPr>
            <p:ph type="body" sz="quarter" idx="3"/>
          </p:nvPr>
        </p:nvSpPr>
        <p:spPr bwMode="auto">
          <a:xfrm>
            <a:off x="936414" y="4421824"/>
            <a:ext cx="5150273" cy="4189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3324" tIns="46662" rIns="93324" bIns="46662" numCol="1" anchor="t" anchorCtr="0" compatLnSpc="1">
            <a:prstTxWarp prst="textNoShape">
              <a:avLst/>
            </a:prstTxWarp>
          </a:bodyPr>
          <a:lstStyle/>
          <a:p>
            <a:pPr lvl="0"/>
            <a:r>
              <a:rPr lang="de-DE" altLang="de-DE" smtClean="0">
                <a:sym typeface="Avenir" charset="0"/>
              </a:rPr>
              <a:t>Click to edit Master text styles</a:t>
            </a:r>
          </a:p>
          <a:p>
            <a:pPr lvl="1"/>
            <a:r>
              <a:rPr lang="de-DE" altLang="de-DE" smtClean="0">
                <a:sym typeface="Avenir" charset="0"/>
              </a:rPr>
              <a:t>Second level</a:t>
            </a:r>
          </a:p>
          <a:p>
            <a:pPr lvl="2"/>
            <a:r>
              <a:rPr lang="de-DE" altLang="de-DE" smtClean="0">
                <a:sym typeface="Avenir" charset="0"/>
              </a:rPr>
              <a:t>Third level</a:t>
            </a:r>
          </a:p>
          <a:p>
            <a:pPr lvl="3"/>
            <a:r>
              <a:rPr lang="de-DE" altLang="de-DE" smtClean="0">
                <a:sym typeface="Avenir" charset="0"/>
              </a:rPr>
              <a:t>Fourth level</a:t>
            </a:r>
          </a:p>
          <a:p>
            <a:pPr lvl="4"/>
            <a:r>
              <a:rPr lang="de-DE" altLang="de-DE" smtClean="0">
                <a:sym typeface="Avenir" charset="0"/>
              </a:rPr>
              <a:t>Fifth level</a:t>
            </a:r>
          </a:p>
        </p:txBody>
      </p:sp>
    </p:spTree>
    <p:extLst>
      <p:ext uri="{BB962C8B-B14F-4D97-AF65-F5344CB8AC3E}">
        <p14:creationId xmlns:p14="http://schemas.microsoft.com/office/powerpoint/2010/main" val="10220580"/>
      </p:ext>
    </p:extLst>
  </p:cSld>
  <p:clrMap bg1="lt1" tx1="dk1" bg2="lt2" tx2="dk2" accent1="accent1" accent2="accent2" accent3="accent3" accent4="accent4" accent5="accent5" accent6="accent6" hlink="hlink" folHlink="folHlink"/>
  <p:notesStyle>
    <a:lvl1pPr algn="l" defTabSz="457200" rtl="0" fontAlgn="base" hangingPunct="0">
      <a:lnSpc>
        <a:spcPct val="125000"/>
      </a:lnSpc>
      <a:spcBef>
        <a:spcPct val="0"/>
      </a:spcBef>
      <a:spcAft>
        <a:spcPct val="0"/>
      </a:spcAft>
      <a:defRPr sz="2400" kern="1200">
        <a:solidFill>
          <a:srgbClr val="000000"/>
        </a:solidFill>
        <a:latin typeface="Avenir" charset="0"/>
        <a:ea typeface="Avenir" charset="0"/>
        <a:cs typeface="Avenir" charset="0"/>
        <a:sym typeface="Avenir" charset="0"/>
      </a:defRPr>
    </a:lvl1pPr>
    <a:lvl2pPr marL="228600" algn="l" defTabSz="457200" rtl="0" fontAlgn="base" hangingPunct="0">
      <a:lnSpc>
        <a:spcPct val="125000"/>
      </a:lnSpc>
      <a:spcBef>
        <a:spcPct val="0"/>
      </a:spcBef>
      <a:spcAft>
        <a:spcPct val="0"/>
      </a:spcAft>
      <a:defRPr sz="2400" kern="1200">
        <a:solidFill>
          <a:srgbClr val="000000"/>
        </a:solidFill>
        <a:latin typeface="Avenir" charset="0"/>
        <a:ea typeface="Avenir" charset="0"/>
        <a:cs typeface="Avenir" charset="0"/>
        <a:sym typeface="Avenir" charset="0"/>
      </a:defRPr>
    </a:lvl2pPr>
    <a:lvl3pPr marL="457200" algn="l" defTabSz="457200" rtl="0" fontAlgn="base" hangingPunct="0">
      <a:lnSpc>
        <a:spcPct val="125000"/>
      </a:lnSpc>
      <a:spcBef>
        <a:spcPct val="0"/>
      </a:spcBef>
      <a:spcAft>
        <a:spcPct val="0"/>
      </a:spcAft>
      <a:defRPr sz="2400" kern="1200">
        <a:solidFill>
          <a:srgbClr val="000000"/>
        </a:solidFill>
        <a:latin typeface="Avenir" charset="0"/>
        <a:ea typeface="Avenir" charset="0"/>
        <a:cs typeface="Avenir" charset="0"/>
        <a:sym typeface="Avenir" charset="0"/>
      </a:defRPr>
    </a:lvl3pPr>
    <a:lvl4pPr marL="685800" algn="l" defTabSz="457200" rtl="0" fontAlgn="base" hangingPunct="0">
      <a:lnSpc>
        <a:spcPct val="125000"/>
      </a:lnSpc>
      <a:spcBef>
        <a:spcPct val="0"/>
      </a:spcBef>
      <a:spcAft>
        <a:spcPct val="0"/>
      </a:spcAft>
      <a:defRPr sz="2400" kern="1200">
        <a:solidFill>
          <a:srgbClr val="000000"/>
        </a:solidFill>
        <a:latin typeface="Avenir" charset="0"/>
        <a:ea typeface="Avenir" charset="0"/>
        <a:cs typeface="Avenir" charset="0"/>
        <a:sym typeface="Avenir" charset="0"/>
      </a:defRPr>
    </a:lvl4pPr>
    <a:lvl5pPr marL="914400" algn="l" defTabSz="457200" rtl="0" fontAlgn="base" hangingPunct="0">
      <a:lnSpc>
        <a:spcPct val="125000"/>
      </a:lnSpc>
      <a:spcBef>
        <a:spcPct val="0"/>
      </a:spcBef>
      <a:spcAft>
        <a:spcPct val="0"/>
      </a:spcAft>
      <a:defRPr sz="2400" kern="1200">
        <a:solidFill>
          <a:srgbClr val="000000"/>
        </a:solidFill>
        <a:latin typeface="Avenir" charset="0"/>
        <a:ea typeface="Avenir" charset="0"/>
        <a:cs typeface="Avenir" charset="0"/>
        <a:sym typeface="Avenir"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628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848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2848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52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52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690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25161" y="0"/>
            <a:ext cx="8245475" cy="2493963"/>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3"/>
          <p:cNvSpPr>
            <a:spLocks noGrp="1"/>
          </p:cNvSpPr>
          <p:nvPr>
            <p:ph type="sldNum" sz="quarter" idx="10"/>
          </p:nvPr>
        </p:nvSpPr>
        <p:spPr/>
        <p:txBody>
          <a:bodyPr/>
          <a:lstStyle>
            <a:lvl1pPr>
              <a:defRPr/>
            </a:lvl1pPr>
          </a:lstStyle>
          <a:p>
            <a:fld id="{1BD5631A-D6B8-479D-B6E5-4BB2746EB798}" type="slidenum">
              <a:rPr lang="de-DE" altLang="de-DE"/>
              <a:pPr/>
              <a:t>‹#›</a:t>
            </a:fld>
            <a:endParaRPr lang="de-DE" altLang="de-DE" sz="900">
              <a:solidFill>
                <a:srgbClr val="2F5AAC"/>
              </a:solidFill>
              <a:latin typeface="Arial" panose="020B0604020202020204" pitchFamily="34" charset="0"/>
              <a:cs typeface="Arial" panose="020B0604020202020204" pitchFamily="34" charset="0"/>
              <a:sym typeface="Arial" panose="020B0604020202020204" pitchFamily="34" charset="0"/>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pic>
        <p:nvPicPr>
          <p:cNvPr id="7" name="Picture 6"/>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16635298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a:prstGeom prst="rect">
            <a:avLst/>
          </a:prstGeo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Foliennummernplatzhalter 4"/>
          <p:cNvSpPr>
            <a:spLocks noGrp="1"/>
          </p:cNvSpPr>
          <p:nvPr>
            <p:ph type="sldNum" sz="quarter" idx="10"/>
          </p:nvPr>
        </p:nvSpPr>
        <p:spPr/>
        <p:txBody>
          <a:bodyPr/>
          <a:lstStyle>
            <a:lvl1pPr>
              <a:defRPr/>
            </a:lvl1pPr>
          </a:lstStyle>
          <a:p>
            <a:fld id="{B9DF6C34-220D-4947-B413-A3A3B5D3398C}"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28650" y="365125"/>
            <a:ext cx="7886700" cy="1325563"/>
          </a:xfrm>
          <a:prstGeom prst="rect">
            <a:avLst/>
          </a:prstGeom>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628650" y="1825625"/>
            <a:ext cx="7886700" cy="4351338"/>
          </a:xfrm>
          <a:prstGeom prst="rect">
            <a:avLst/>
          </a:prstGeo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3"/>
          <p:cNvSpPr>
            <a:spLocks noGrp="1"/>
          </p:cNvSpPr>
          <p:nvPr>
            <p:ph type="sldNum" sz="quarter" idx="10"/>
          </p:nvPr>
        </p:nvSpPr>
        <p:spPr/>
        <p:txBody>
          <a:bodyPr/>
          <a:lstStyle>
            <a:lvl1pPr>
              <a:defRPr/>
            </a:lvl1pPr>
          </a:lstStyle>
          <a:p>
            <a:fld id="{FF71D03B-A3E6-45A2-89D8-2A5275BA4678}"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8" name="Picture 7"/>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43675" y="365125"/>
            <a:ext cx="1971675" cy="5811838"/>
          </a:xfrm>
          <a:prstGeom prst="rect">
            <a:avLst/>
          </a:prstGeo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628650" y="365125"/>
            <a:ext cx="5762625" cy="5811838"/>
          </a:xfrm>
          <a:prstGeom prst="rect">
            <a:avLst/>
          </a:prstGeo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3"/>
          <p:cNvSpPr>
            <a:spLocks noGrp="1"/>
          </p:cNvSpPr>
          <p:nvPr>
            <p:ph type="sldNum" sz="quarter" idx="10"/>
          </p:nvPr>
        </p:nvSpPr>
        <p:spPr/>
        <p:txBody>
          <a:bodyPr/>
          <a:lstStyle>
            <a:lvl1pPr>
              <a:defRPr/>
            </a:lvl1pPr>
          </a:lstStyle>
          <a:p>
            <a:fld id="{81728A6D-7D3A-45E2-AA73-1184F1A25E02}"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8" name="Picture 7"/>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Foliennummernplatzhalter 3"/>
          <p:cNvSpPr>
            <a:spLocks noGrp="1"/>
          </p:cNvSpPr>
          <p:nvPr>
            <p:ph type="sldNum" sz="quarter" idx="10"/>
          </p:nvPr>
        </p:nvSpPr>
        <p:spPr/>
        <p:txBody>
          <a:bodyPr/>
          <a:lstStyle>
            <a:lvl1pPr>
              <a:defRPr/>
            </a:lvl1pPr>
          </a:lstStyle>
          <a:p>
            <a:fld id="{53C1C46C-391E-4EAB-A2B9-FE08E8841020}"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8" name="Picture 7"/>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1630597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28650" y="1825625"/>
            <a:ext cx="7886700" cy="435133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3"/>
          <p:cNvSpPr>
            <a:spLocks noGrp="1"/>
          </p:cNvSpPr>
          <p:nvPr>
            <p:ph type="sldNum" sz="quarter" idx="10"/>
          </p:nvPr>
        </p:nvSpPr>
        <p:spPr/>
        <p:txBody>
          <a:bodyPr/>
          <a:lstStyle>
            <a:lvl1pPr>
              <a:defRPr/>
            </a:lvl1pPr>
          </a:lstStyle>
          <a:p>
            <a:fld id="{ED1A6FB2-99E1-4894-95CA-00999F7057AD}" type="slidenum">
              <a:rPr lang="de-DE" altLang="de-DE"/>
              <a:pPr/>
              <a:t>‹#›</a:t>
            </a:fld>
            <a:endParaRPr lang="de-DE" altLang="de-DE" sz="900" dirty="0">
              <a:solidFill>
                <a:srgbClr val="4590B8"/>
              </a:solidFill>
              <a:latin typeface="Arial" panose="020B0604020202020204" pitchFamily="34" charset="0"/>
              <a:cs typeface="Arial" panose="020B0604020202020204" pitchFamily="34" charset="0"/>
              <a:sym typeface="Arial" panose="020B0604020202020204" pitchFamily="34" charset="0"/>
            </a:endParaRPr>
          </a:p>
        </p:txBody>
      </p:sp>
      <p:sp>
        <p:nvSpPr>
          <p:cNvPr id="7" name="Title 6"/>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125423564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8"/>
            <a:ext cx="7886700" cy="2852737"/>
          </a:xfrm>
          <a:prstGeom prst="rect">
            <a:avLst/>
          </a:prstGeo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smtClean="0"/>
              <a:t>Textmasterformat bearbeiten</a:t>
            </a:r>
          </a:p>
        </p:txBody>
      </p:sp>
      <p:sp>
        <p:nvSpPr>
          <p:cNvPr id="4" name="Foliennummernplatzhalter 3"/>
          <p:cNvSpPr>
            <a:spLocks noGrp="1"/>
          </p:cNvSpPr>
          <p:nvPr>
            <p:ph type="sldNum" sz="quarter" idx="10"/>
          </p:nvPr>
        </p:nvSpPr>
        <p:spPr/>
        <p:txBody>
          <a:bodyPr/>
          <a:lstStyle>
            <a:lvl1pPr>
              <a:defRPr/>
            </a:lvl1pPr>
          </a:lstStyle>
          <a:p>
            <a:fld id="{BD31C057-F044-4FE1-BD84-54F303C48B79}"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8" name="Picture 7"/>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2685938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28650" y="365125"/>
            <a:ext cx="7886700" cy="1325563"/>
          </a:xfrm>
          <a:prstGeom prst="rect">
            <a:avLst/>
          </a:prstGeom>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628650" y="1825625"/>
            <a:ext cx="3867150" cy="435133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825625"/>
            <a:ext cx="3867150" cy="435133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oliennummernplatzhalter 4"/>
          <p:cNvSpPr>
            <a:spLocks noGrp="1"/>
          </p:cNvSpPr>
          <p:nvPr>
            <p:ph type="sldNum" sz="quarter" idx="10"/>
          </p:nvPr>
        </p:nvSpPr>
        <p:spPr/>
        <p:txBody>
          <a:bodyPr/>
          <a:lstStyle>
            <a:lvl1pPr>
              <a:defRPr/>
            </a:lvl1pPr>
          </a:lstStyle>
          <a:p>
            <a:fld id="{6C757B42-8955-4EDB-8FAB-B7CC43CB8BFE}"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3389126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30238" y="365125"/>
            <a:ext cx="7886700" cy="1325563"/>
          </a:xfrm>
          <a:prstGeom prst="rect">
            <a:avLst/>
          </a:prstGeo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630238" y="2505075"/>
            <a:ext cx="3868737" cy="368458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29150" y="2505075"/>
            <a:ext cx="3887788" cy="368458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oliennummernplatzhalter 6"/>
          <p:cNvSpPr>
            <a:spLocks noGrp="1"/>
          </p:cNvSpPr>
          <p:nvPr>
            <p:ph type="sldNum" sz="quarter" idx="10"/>
          </p:nvPr>
        </p:nvSpPr>
        <p:spPr/>
        <p:txBody>
          <a:bodyPr/>
          <a:lstStyle>
            <a:lvl1pPr>
              <a:defRPr/>
            </a:lvl1pPr>
          </a:lstStyle>
          <a:p>
            <a:fld id="{2B44FCC0-C225-476F-B432-B4E82DAA67D7}"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11" name="Picture 10"/>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4223917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28650" y="365125"/>
            <a:ext cx="7886700" cy="1325563"/>
          </a:xfrm>
          <a:prstGeom prst="rect">
            <a:avLst/>
          </a:prstGeom>
        </p:spPr>
        <p:txBody>
          <a:bodyPr/>
          <a:lstStyle/>
          <a:p>
            <a:r>
              <a:rPr lang="de-DE" smtClean="0"/>
              <a:t>Titelmasterformat durch Klicken bearbeiten</a:t>
            </a:r>
            <a:endParaRPr lang="de-DE"/>
          </a:p>
        </p:txBody>
      </p:sp>
      <p:sp>
        <p:nvSpPr>
          <p:cNvPr id="3" name="Foliennummernplatzhalter 2"/>
          <p:cNvSpPr>
            <a:spLocks noGrp="1"/>
          </p:cNvSpPr>
          <p:nvPr>
            <p:ph type="sldNum" sz="quarter" idx="10"/>
          </p:nvPr>
        </p:nvSpPr>
        <p:spPr/>
        <p:txBody>
          <a:bodyPr/>
          <a:lstStyle>
            <a:lvl1pPr>
              <a:defRPr/>
            </a:lvl1pPr>
          </a:lstStyle>
          <a:p>
            <a:fld id="{A15728BA-2590-4BFB-B50B-3DBBEAD46128}"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7" name="Picture 6"/>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24178222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lvl1pPr>
              <a:defRPr/>
            </a:lvl1pPr>
          </a:lstStyle>
          <a:p>
            <a:fld id="{40927788-7A58-4560-BEC6-895BA0B68E4D}"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5" name="Picture 4"/>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6" name="Picture 5"/>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1182852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Foliennummernplatzhalter 3"/>
          <p:cNvSpPr>
            <a:spLocks noGrp="1"/>
          </p:cNvSpPr>
          <p:nvPr>
            <p:ph type="sldNum" sz="quarter" idx="10"/>
          </p:nvPr>
        </p:nvSpPr>
        <p:spPr/>
        <p:txBody>
          <a:bodyPr/>
          <a:lstStyle>
            <a:lvl1pPr>
              <a:defRPr/>
            </a:lvl1pPr>
          </a:lstStyle>
          <a:p>
            <a:fld id="{53C1C46C-391E-4EAB-A2B9-FE08E8841020}"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pic>
        <p:nvPicPr>
          <p:cNvPr id="8" name="Picture 7"/>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a:prstGeom prst="rect">
            <a:avLst/>
          </a:prstGeo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Foliennummernplatzhalter 4"/>
          <p:cNvSpPr>
            <a:spLocks noGrp="1"/>
          </p:cNvSpPr>
          <p:nvPr>
            <p:ph type="sldNum" sz="quarter" idx="10"/>
          </p:nvPr>
        </p:nvSpPr>
        <p:spPr/>
        <p:txBody>
          <a:bodyPr/>
          <a:lstStyle>
            <a:lvl1pPr>
              <a:defRPr/>
            </a:lvl1pPr>
          </a:lstStyle>
          <a:p>
            <a:fld id="{FE730DB2-E822-49EB-A760-6F26297BB52E}"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2242179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a:prstGeom prst="rect">
            <a:avLst/>
          </a:prstGeo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Foliennummernplatzhalter 4"/>
          <p:cNvSpPr>
            <a:spLocks noGrp="1"/>
          </p:cNvSpPr>
          <p:nvPr>
            <p:ph type="sldNum" sz="quarter" idx="10"/>
          </p:nvPr>
        </p:nvSpPr>
        <p:spPr/>
        <p:txBody>
          <a:bodyPr/>
          <a:lstStyle>
            <a:lvl1pPr>
              <a:defRPr/>
            </a:lvl1pPr>
          </a:lstStyle>
          <a:p>
            <a:fld id="{B9DF6C34-220D-4947-B413-A3A3B5D3398C}"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3744479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28650" y="365125"/>
            <a:ext cx="7886700" cy="1325563"/>
          </a:xfrm>
          <a:prstGeom prst="rect">
            <a:avLst/>
          </a:prstGeom>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628650" y="1825625"/>
            <a:ext cx="7886700" cy="4351338"/>
          </a:xfrm>
          <a:prstGeom prst="rect">
            <a:avLst/>
          </a:prstGeo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3"/>
          <p:cNvSpPr>
            <a:spLocks noGrp="1"/>
          </p:cNvSpPr>
          <p:nvPr>
            <p:ph type="sldNum" sz="quarter" idx="10"/>
          </p:nvPr>
        </p:nvSpPr>
        <p:spPr/>
        <p:txBody>
          <a:bodyPr/>
          <a:lstStyle>
            <a:lvl1pPr>
              <a:defRPr/>
            </a:lvl1pPr>
          </a:lstStyle>
          <a:p>
            <a:fld id="{FF71D03B-A3E6-45A2-89D8-2A5275BA4678}"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8" name="Picture 7"/>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13671281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43675" y="365125"/>
            <a:ext cx="1971675" cy="5811838"/>
          </a:xfrm>
          <a:prstGeom prst="rect">
            <a:avLst/>
          </a:prstGeo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628650" y="365125"/>
            <a:ext cx="5762625" cy="5811838"/>
          </a:xfrm>
          <a:prstGeom prst="rect">
            <a:avLst/>
          </a:prstGeo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3"/>
          <p:cNvSpPr>
            <a:spLocks noGrp="1"/>
          </p:cNvSpPr>
          <p:nvPr>
            <p:ph type="sldNum" sz="quarter" idx="10"/>
          </p:nvPr>
        </p:nvSpPr>
        <p:spPr/>
        <p:txBody>
          <a:bodyPr/>
          <a:lstStyle>
            <a:lvl1pPr>
              <a:defRPr/>
            </a:lvl1pPr>
          </a:lstStyle>
          <a:p>
            <a:fld id="{81728A6D-7D3A-45E2-AA73-1184F1A25E02}"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8" name="Picture 7"/>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21003805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p:cNvSpPr>
          <p:nvPr>
            <p:ph type="sldNum" sz="quarter" idx="10"/>
          </p:nvPr>
        </p:nvSpPr>
        <p:spPr>
          <a:ln/>
        </p:spPr>
        <p:txBody>
          <a:bodyPr/>
          <a:lstStyle>
            <a:lvl1pPr>
              <a:defRPr/>
            </a:lvl1pPr>
          </a:lstStyle>
          <a:p>
            <a:pPr>
              <a:defRPr/>
            </a:pPr>
            <a:fld id="{35541A57-10DB-4ADE-8EB4-4D91775218D1}" type="slidenum">
              <a:rPr lang="en-US"/>
              <a:pPr>
                <a:defRPr/>
              </a:pPr>
              <a:t>‹#›</a:t>
            </a:fld>
            <a:endParaRPr lang="en-US"/>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8" name="Picture 7"/>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405756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28650" y="1825625"/>
            <a:ext cx="7886700" cy="435133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3"/>
          <p:cNvSpPr>
            <a:spLocks noGrp="1"/>
          </p:cNvSpPr>
          <p:nvPr>
            <p:ph type="sldNum" sz="quarter" idx="10"/>
          </p:nvPr>
        </p:nvSpPr>
        <p:spPr/>
        <p:txBody>
          <a:bodyPr/>
          <a:lstStyle>
            <a:lvl1pPr>
              <a:defRPr/>
            </a:lvl1pPr>
          </a:lstStyle>
          <a:p>
            <a:fld id="{ED1A6FB2-99E1-4894-95CA-00999F7057AD}"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sp>
        <p:nvSpPr>
          <p:cNvPr id="7" name="Title 6"/>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8"/>
            <a:ext cx="7886700" cy="2852737"/>
          </a:xfrm>
          <a:prstGeom prst="rect">
            <a:avLst/>
          </a:prstGeo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smtClean="0"/>
              <a:t>Textmasterformat bearbeiten</a:t>
            </a:r>
          </a:p>
        </p:txBody>
      </p:sp>
      <p:sp>
        <p:nvSpPr>
          <p:cNvPr id="4" name="Foliennummernplatzhalter 3"/>
          <p:cNvSpPr>
            <a:spLocks noGrp="1"/>
          </p:cNvSpPr>
          <p:nvPr>
            <p:ph type="sldNum" sz="quarter" idx="10"/>
          </p:nvPr>
        </p:nvSpPr>
        <p:spPr/>
        <p:txBody>
          <a:bodyPr/>
          <a:lstStyle>
            <a:lvl1pPr>
              <a:defRPr/>
            </a:lvl1pPr>
          </a:lstStyle>
          <a:p>
            <a:fld id="{BD31C057-F044-4FE1-BD84-54F303C48B79}"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pic>
        <p:nvPicPr>
          <p:cNvPr id="7" name="Picture 6"/>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28650" y="365125"/>
            <a:ext cx="7886700" cy="1325563"/>
          </a:xfrm>
          <a:prstGeom prst="rect">
            <a:avLst/>
          </a:prstGeom>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628650" y="1825625"/>
            <a:ext cx="3867150" cy="435133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825625"/>
            <a:ext cx="3867150" cy="435133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oliennummernplatzhalter 4"/>
          <p:cNvSpPr>
            <a:spLocks noGrp="1"/>
          </p:cNvSpPr>
          <p:nvPr>
            <p:ph type="sldNum" sz="quarter" idx="10"/>
          </p:nvPr>
        </p:nvSpPr>
        <p:spPr/>
        <p:txBody>
          <a:bodyPr/>
          <a:lstStyle>
            <a:lvl1pPr>
              <a:defRPr/>
            </a:lvl1pPr>
          </a:lstStyle>
          <a:p>
            <a:fld id="{6C757B42-8955-4EDB-8FAB-B7CC43CB8BFE}"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30238" y="365125"/>
            <a:ext cx="7886700" cy="1325563"/>
          </a:xfrm>
          <a:prstGeom prst="rect">
            <a:avLst/>
          </a:prstGeo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630238" y="2505075"/>
            <a:ext cx="3868737" cy="368458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29150" y="2505075"/>
            <a:ext cx="3887788" cy="368458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oliennummernplatzhalter 6"/>
          <p:cNvSpPr>
            <a:spLocks noGrp="1"/>
          </p:cNvSpPr>
          <p:nvPr>
            <p:ph type="sldNum" sz="quarter" idx="10"/>
          </p:nvPr>
        </p:nvSpPr>
        <p:spPr/>
        <p:txBody>
          <a:bodyPr/>
          <a:lstStyle>
            <a:lvl1pPr>
              <a:defRPr/>
            </a:lvl1pPr>
          </a:lstStyle>
          <a:p>
            <a:fld id="{2B44FCC0-C225-476F-B432-B4E82DAA67D7}"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11" name="Picture 10"/>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28650" y="365125"/>
            <a:ext cx="7886700" cy="1325563"/>
          </a:xfrm>
          <a:prstGeom prst="rect">
            <a:avLst/>
          </a:prstGeom>
        </p:spPr>
        <p:txBody>
          <a:bodyPr/>
          <a:lstStyle/>
          <a:p>
            <a:r>
              <a:rPr lang="de-DE" smtClean="0"/>
              <a:t>Titelmasterformat durch Klicken bearbeiten</a:t>
            </a:r>
            <a:endParaRPr lang="de-DE"/>
          </a:p>
        </p:txBody>
      </p:sp>
      <p:sp>
        <p:nvSpPr>
          <p:cNvPr id="3" name="Foliennummernplatzhalter 2"/>
          <p:cNvSpPr>
            <a:spLocks noGrp="1"/>
          </p:cNvSpPr>
          <p:nvPr>
            <p:ph type="sldNum" sz="quarter" idx="10"/>
          </p:nvPr>
        </p:nvSpPr>
        <p:spPr/>
        <p:txBody>
          <a:bodyPr/>
          <a:lstStyle>
            <a:lvl1pPr>
              <a:defRPr/>
            </a:lvl1pPr>
          </a:lstStyle>
          <a:p>
            <a:fld id="{A15728BA-2590-4BFB-B50B-3DBBEAD46128}"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7" name="Picture 6"/>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lvl1pPr>
              <a:defRPr/>
            </a:lvl1pPr>
          </a:lstStyle>
          <a:p>
            <a:fld id="{40927788-7A58-4560-BEC6-895BA0B68E4D}"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5" name="Picture 4"/>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6" name="Picture 5"/>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a:prstGeom prst="rect">
            <a:avLst/>
          </a:prstGeo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Foliennummernplatzhalter 4"/>
          <p:cNvSpPr>
            <a:spLocks noGrp="1"/>
          </p:cNvSpPr>
          <p:nvPr>
            <p:ph type="sldNum" sz="quarter" idx="10"/>
          </p:nvPr>
        </p:nvSpPr>
        <p:spPr/>
        <p:txBody>
          <a:bodyPr/>
          <a:lstStyle>
            <a:lvl1pPr>
              <a:defRPr/>
            </a:lvl1pPr>
          </a:lstStyle>
          <a:p>
            <a:fld id="{FE730DB2-E822-49EB-A760-6F26297BB52E}" type="slidenum">
              <a:rPr lang="de-DE" altLang="de-DE"/>
              <a:pPr/>
              <a:t>‹#›</a:t>
            </a:fld>
            <a:endParaRPr lang="de-DE" altLang="de-DE" sz="90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4"/>
            <a:srcRect/>
            <a:stretch>
              <a:fillRect/>
            </a:stretch>
          </a:blipFill>
          <a:effectLst>
            <a:reflection endPos="0" dist="50800" dir="5400000" sy="-100000" algn="bl" rotWithShape="0"/>
          </a:effectLst>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4"/>
            <a:srcRect/>
            <a:stretch>
              <a:fillRect/>
            </a:stretch>
          </a:blipFill>
          <a:effectLst>
            <a:reflection endPos="0" dist="50800" dir="5400000" sy="-100000" algn="bl" rotWithShape="0"/>
          </a:effectLst>
        </p:spPr>
      </p:pic>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3.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2.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053" name="Rectangle 5"/>
          <p:cNvSpPr>
            <a:spLocks noGrp="1"/>
          </p:cNvSpPr>
          <p:nvPr>
            <p:ph type="title"/>
          </p:nvPr>
        </p:nvSpPr>
        <p:spPr bwMode="auto">
          <a:xfrm>
            <a:off x="434975" y="0"/>
            <a:ext cx="8245475" cy="24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b" anchorCtr="0" compatLnSpc="1">
            <a:prstTxWarp prst="textNoShape">
              <a:avLst/>
            </a:prstTxWarp>
          </a:bodyPr>
          <a:lstStyle/>
          <a:p>
            <a:pPr lvl="0"/>
            <a:r>
              <a:rPr lang="de-DE" altLang="de-DE" smtClean="0">
                <a:sym typeface="Helvetica" panose="020B0604020202020204" pitchFamily="34" charset="0"/>
              </a:rPr>
              <a:t>Click to edit Master title style</a:t>
            </a:r>
          </a:p>
        </p:txBody>
      </p:sp>
      <p:sp>
        <p:nvSpPr>
          <p:cNvPr id="2054" name="Rectangle 6"/>
          <p:cNvSpPr>
            <a:spLocks noGrp="1"/>
          </p:cNvSpPr>
          <p:nvPr>
            <p:ph type="body" idx="1"/>
          </p:nvPr>
        </p:nvSpPr>
        <p:spPr bwMode="auto">
          <a:xfrm>
            <a:off x="434975" y="2493963"/>
            <a:ext cx="8245475" cy="230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t" anchorCtr="0" compatLnSpc="1">
            <a:prstTxWarp prst="textNoShape">
              <a:avLst/>
            </a:prstTxWarp>
          </a:bodyPr>
          <a:lstStyle/>
          <a:p>
            <a:pPr lvl="0"/>
            <a:r>
              <a:rPr lang="de-DE" altLang="de-DE" smtClean="0">
                <a:sym typeface="Helvetica" panose="020B0604020202020204" pitchFamily="34" charset="0"/>
              </a:rPr>
              <a:t>Click to edit Master text styles</a:t>
            </a:r>
          </a:p>
          <a:p>
            <a:pPr lvl="1"/>
            <a:r>
              <a:rPr lang="de-DE" altLang="de-DE" smtClean="0">
                <a:sym typeface="Helvetica" panose="020B0604020202020204" pitchFamily="34" charset="0"/>
              </a:rPr>
              <a:t>Second level</a:t>
            </a:r>
          </a:p>
          <a:p>
            <a:pPr lvl="2"/>
            <a:r>
              <a:rPr lang="de-DE" altLang="de-DE" smtClean="0">
                <a:sym typeface="Helvetica" panose="020B0604020202020204" pitchFamily="34" charset="0"/>
              </a:rPr>
              <a:t>Third level</a:t>
            </a:r>
          </a:p>
          <a:p>
            <a:pPr lvl="3"/>
            <a:r>
              <a:rPr lang="de-DE" altLang="de-DE" smtClean="0">
                <a:sym typeface="Helvetica" panose="020B0604020202020204" pitchFamily="34" charset="0"/>
              </a:rPr>
              <a:t>Fourth level</a:t>
            </a:r>
          </a:p>
          <a:p>
            <a:pPr lvl="4"/>
            <a:r>
              <a:rPr lang="de-DE" altLang="de-DE" smtClean="0">
                <a:sym typeface="Helvetica" panose="020B0604020202020204" pitchFamily="34" charset="0"/>
              </a:rPr>
              <a:t>Fifth level</a:t>
            </a:r>
          </a:p>
        </p:txBody>
      </p:sp>
      <p:sp>
        <p:nvSpPr>
          <p:cNvPr id="2055" name="Rectangle 7"/>
          <p:cNvSpPr>
            <a:spLocks noGrp="1"/>
          </p:cNvSpPr>
          <p:nvPr>
            <p:ph type="sldNum" sz="quarter" idx="2"/>
          </p:nvPr>
        </p:nvSpPr>
        <p:spPr bwMode="auto">
          <a:xfrm>
            <a:off x="3995936" y="6503734"/>
            <a:ext cx="762000"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prstTxWarp prst="textNoShape">
              <a:avLst/>
            </a:prstTxWarp>
          </a:bodyPr>
          <a:lstStyle>
            <a:lvl1pPr algn="r">
              <a:defRPr/>
            </a:lvl1pPr>
          </a:lstStyle>
          <a:p>
            <a:fld id="{E6E3A85D-C905-4763-8C30-6096A70B3F25}" type="slidenum">
              <a:rPr lang="de-DE" altLang="de-DE"/>
              <a:pPr/>
              <a:t>‹#›</a:t>
            </a:fld>
            <a:endParaRPr lang="de-DE" altLang="de-DE" sz="900" dirty="0">
              <a:solidFill>
                <a:srgbClr val="2F5AAC"/>
              </a:solidFill>
              <a:latin typeface="Arial" panose="020B0604020202020204" pitchFamily="34" charset="0"/>
              <a:cs typeface="Arial" panose="020B0604020202020204" pitchFamily="34" charset="0"/>
              <a:sym typeface="Arial" panose="020B0604020202020204" pitchFamily="34" charset="0"/>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15" name="Picture 14"/>
          <p:cNvPicPr>
            <a:picLocks noChangeAspect="1"/>
          </p:cNvPicPr>
          <p:nvPr userDrawn="1"/>
        </p:nvPicPr>
        <p:blipFill rotWithShape="1">
          <a:blip r:embed="rId4"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5"/>
            <a:srcRect/>
            <a:stretch>
              <a:fillRect/>
            </a:stretch>
          </a:blipFill>
          <a:effectLst>
            <a:reflection endPos="0" dist="50800" dir="5400000" sy="-100000" algn="bl" rotWithShape="0"/>
          </a:effectLst>
        </p:spPr>
      </p:pic>
      <p:pic>
        <p:nvPicPr>
          <p:cNvPr id="16" name="Picture 15"/>
          <p:cNvPicPr>
            <a:picLocks noChangeAspect="1"/>
          </p:cNvPicPr>
          <p:nvPr userDrawn="1"/>
        </p:nvPicPr>
        <p:blipFill rotWithShape="1">
          <a:blip r:embed="rId6"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5"/>
            <a:srcRect/>
            <a:stretch>
              <a:fillRect/>
            </a:stretch>
          </a:blipFill>
          <a:effectLst>
            <a:reflection endPos="0" dist="50800" dir="5400000" sy="-100000" algn="bl" rotWithShape="0"/>
          </a:effectLst>
        </p:spPr>
      </p:pic>
    </p:spTree>
  </p:cSld>
  <p:clrMap bg1="lt1" tx1="dk1" bg2="lt2" tx2="dk2" accent1="accent1" accent2="accent2" accent3="accent3" accent4="accent4" accent5="accent5" accent6="accent6" hlink="hlink" folHlink="folHlink"/>
  <p:sldLayoutIdLst>
    <p:sldLayoutId id="2147483663" r:id="rId1"/>
  </p:sldLayoutIdLst>
  <p:timing>
    <p:tnLst>
      <p:par>
        <p:cTn id="1" dur="indefinite" restart="never" nodeType="tmRoot"/>
      </p:par>
    </p:tnLst>
  </p:timing>
  <p:hf hdr="0" ftr="0" dt="0"/>
  <p:txStyles>
    <p:titleStyle>
      <a:lvl1pPr algn="l" defTabSz="457200" rtl="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1pPr>
      <a:lvl2pPr marL="2286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2pPr>
      <a:lvl3pPr marL="4572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3pPr>
      <a:lvl4pPr marL="6858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4pPr>
      <a:lvl5pPr marL="9144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3076" name="Rectangle 4"/>
          <p:cNvSpPr>
            <a:spLocks noGrp="1"/>
          </p:cNvSpPr>
          <p:nvPr>
            <p:ph type="sldNum" sz="quarter" idx="2"/>
          </p:nvPr>
        </p:nvSpPr>
        <p:spPr bwMode="auto">
          <a:xfrm>
            <a:off x="3923928" y="6453336"/>
            <a:ext cx="788988"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prstTxWarp prst="textNoShape">
              <a:avLst/>
            </a:prstTxWarp>
          </a:bodyPr>
          <a:lstStyle>
            <a:lvl1pPr algn="r">
              <a:defRPr sz="1050">
                <a:solidFill>
                  <a:schemeClr val="accent1">
                    <a:lumMod val="60000"/>
                    <a:lumOff val="40000"/>
                  </a:schemeClr>
                </a:solidFill>
              </a:defRPr>
            </a:lvl1pPr>
          </a:lstStyle>
          <a:p>
            <a:fld id="{3D2D79ED-7242-4721-A696-F48E3963B49E}" type="slidenum">
              <a:rPr lang="de-DE" altLang="de-DE" smtClean="0"/>
              <a:pPr/>
              <a:t>‹#›</a:t>
            </a:fld>
            <a:endParaRPr lang="de-DE" altLang="de-DE" sz="400" dirty="0">
              <a:latin typeface="Arial" panose="020B0604020202020204" pitchFamily="34" charset="0"/>
              <a:cs typeface="Arial" panose="020B0604020202020204" pitchFamily="34" charset="0"/>
              <a:sym typeface="Arial" panose="020B0604020202020204" pitchFamily="34" charset="0"/>
            </a:endParaRPr>
          </a:p>
        </p:txBody>
      </p:sp>
      <p:pic>
        <p:nvPicPr>
          <p:cNvPr id="13" name="Picture 12"/>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14" name="Picture 13"/>
          <p:cNvPicPr>
            <a:picLocks noChangeAspect="1"/>
          </p:cNvPicPr>
          <p:nvPr userDrawn="1"/>
        </p:nvPicPr>
        <p:blipFill rotWithShape="1">
          <a:blip r:embed="rId14"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15"/>
            <a:srcRect/>
            <a:stretch>
              <a:fillRect/>
            </a:stretch>
          </a:blipFill>
          <a:effectLst>
            <a:reflection endPos="0" dist="50800" dir="5400000" sy="-100000" algn="bl" rotWithShape="0"/>
          </a:effectLst>
        </p:spPr>
      </p:pic>
      <p:pic>
        <p:nvPicPr>
          <p:cNvPr id="15" name="Picture 14"/>
          <p:cNvPicPr>
            <a:picLocks noChangeAspect="1"/>
          </p:cNvPicPr>
          <p:nvPr userDrawn="1"/>
        </p:nvPicPr>
        <p:blipFill rotWithShape="1">
          <a:blip r:embed="rId16"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15"/>
            <a:srcRect/>
            <a:stretch>
              <a:fillRect/>
            </a:stretch>
          </a:blipFill>
          <a:effectLst>
            <a:reflection endPos="0" dist="50800" dir="5400000" sy="-100000" algn="bl" rotWithShape="0"/>
          </a:effectLst>
        </p:spPr>
      </p:pic>
    </p:spTree>
    <p:extLst>
      <p:ext uri="{BB962C8B-B14F-4D97-AF65-F5344CB8AC3E}">
        <p14:creationId xmlns:p14="http://schemas.microsoft.com/office/powerpoint/2010/main" val="12502481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ftr="0" dt="0"/>
  <p:txStyles>
    <p:titleStyle>
      <a:lvl1pPr algn="l" defTabSz="457200" rtl="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1pPr>
      <a:lvl2pPr marL="2286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2pPr>
      <a:lvl3pPr marL="4572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3pPr>
      <a:lvl4pPr marL="6858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4pPr>
      <a:lvl5pPr marL="9144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076" name="Rectangle 4"/>
          <p:cNvSpPr>
            <a:spLocks noGrp="1"/>
          </p:cNvSpPr>
          <p:nvPr>
            <p:ph type="sldNum" sz="quarter" idx="2"/>
          </p:nvPr>
        </p:nvSpPr>
        <p:spPr bwMode="auto">
          <a:xfrm>
            <a:off x="7918450" y="6527056"/>
            <a:ext cx="788988"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prstTxWarp prst="textNoShape">
              <a:avLst/>
            </a:prstTxWarp>
          </a:bodyPr>
          <a:lstStyle>
            <a:lvl1pPr algn="r">
              <a:defRPr sz="1050">
                <a:solidFill>
                  <a:schemeClr val="bg2"/>
                </a:solidFill>
              </a:defRPr>
            </a:lvl1pPr>
          </a:lstStyle>
          <a:p>
            <a:fld id="{3D2D79ED-7242-4721-A696-F48E3963B49E}" type="slidenum">
              <a:rPr lang="de-DE" altLang="de-DE" smtClean="0"/>
              <a:pPr/>
              <a:t>‹#›</a:t>
            </a:fld>
            <a:endParaRPr lang="de-DE" altLang="de-DE" sz="400" dirty="0">
              <a:latin typeface="Arial" panose="020B0604020202020204" pitchFamily="34" charset="0"/>
              <a:cs typeface="Arial" panose="020B0604020202020204" pitchFamily="34" charset="0"/>
              <a:sym typeface="Arial" panose="020B0604020202020204" pitchFamily="34" charset="0"/>
            </a:endParaRPr>
          </a:p>
        </p:txBody>
      </p:sp>
      <p:pic>
        <p:nvPicPr>
          <p:cNvPr id="13" name="Picture 12"/>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323528" y="-16302"/>
            <a:ext cx="1609798" cy="606515"/>
          </a:xfrm>
          <a:prstGeom prst="rect">
            <a:avLst/>
          </a:prstGeom>
        </p:spPr>
      </p:pic>
      <p:pic>
        <p:nvPicPr>
          <p:cNvPr id="15" name="Picture 14"/>
          <p:cNvPicPr>
            <a:picLocks noChangeAspect="1"/>
          </p:cNvPicPr>
          <p:nvPr userDrawn="1"/>
        </p:nvPicPr>
        <p:blipFill rotWithShape="1">
          <a:blip r:embed="rId15" cstate="email">
            <a:extLst>
              <a:ext uri="{28A0092B-C50C-407E-A947-70E740481C1C}">
                <a14:useLocalDpi xmlns:a14="http://schemas.microsoft.com/office/drawing/2010/main"/>
              </a:ext>
            </a:extLst>
          </a:blip>
          <a:srcRect l="-215"/>
          <a:stretch/>
        </p:blipFill>
        <p:spPr>
          <a:xfrm>
            <a:off x="-39832" y="548680"/>
            <a:ext cx="9210527" cy="57835"/>
          </a:xfrm>
          <a:prstGeom prst="rect">
            <a:avLst/>
          </a:prstGeom>
          <a:blipFill dpi="0" rotWithShape="1">
            <a:blip r:embed="rId16"/>
            <a:srcRect/>
            <a:stretch>
              <a:fillRect/>
            </a:stretch>
          </a:blipFill>
          <a:effectLst>
            <a:reflection endPos="0" dist="50800" dir="5400000" sy="-100000" algn="bl" rotWithShape="0"/>
          </a:effectLst>
        </p:spPr>
      </p:pic>
      <p:pic>
        <p:nvPicPr>
          <p:cNvPr id="16" name="Picture 15"/>
          <p:cNvPicPr>
            <a:picLocks noChangeAspect="1"/>
          </p:cNvPicPr>
          <p:nvPr userDrawn="1"/>
        </p:nvPicPr>
        <p:blipFill rotWithShape="1">
          <a:blip r:embed="rId17" cstate="email">
            <a:extLst>
              <a:ext uri="{28A0092B-C50C-407E-A947-70E740481C1C}">
                <a14:useLocalDpi xmlns:a14="http://schemas.microsoft.com/office/drawing/2010/main"/>
              </a:ext>
            </a:extLst>
          </a:blip>
          <a:srcRect l="-215"/>
          <a:stretch/>
        </p:blipFill>
        <p:spPr>
          <a:xfrm>
            <a:off x="-39832" y="6523678"/>
            <a:ext cx="9183832" cy="355299"/>
          </a:xfrm>
          <a:prstGeom prst="rect">
            <a:avLst/>
          </a:prstGeom>
          <a:blipFill dpi="0" rotWithShape="1">
            <a:blip r:embed="rId16"/>
            <a:srcRect/>
            <a:stretch>
              <a:fillRect/>
            </a:stretch>
          </a:blipFill>
          <a:effectLst>
            <a:reflection endPos="0" dist="50800" dir="5400000" sy="-100000" algn="bl" rotWithShape="0"/>
          </a:effec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6" r:id="rId12"/>
  </p:sldLayoutIdLst>
  <p:timing>
    <p:tnLst>
      <p:par>
        <p:cTn id="1" dur="indefinite" restart="never" nodeType="tmRoot"/>
      </p:par>
    </p:tnLst>
  </p:timing>
  <p:hf hdr="0" ftr="0" dt="0"/>
  <p:txStyles>
    <p:titleStyle>
      <a:lvl1pPr algn="l" defTabSz="457200" rtl="0" fontAlgn="base" hangingPunct="0">
        <a:spcBef>
          <a:spcPct val="0"/>
        </a:spcBef>
        <a:spcAft>
          <a:spcPct val="0"/>
        </a:spcAft>
        <a:defRPr sz="1200" kern="1200">
          <a:solidFill>
            <a:srgbClr val="000000"/>
          </a:solidFill>
          <a:latin typeface="+mj-lt"/>
          <a:ea typeface="+mj-ea"/>
          <a:cs typeface="+mj-cs"/>
          <a:sym typeface="Helvetica" panose="020B0604020202020204" pitchFamily="34" charset="0"/>
        </a:defRPr>
      </a:lvl1pPr>
      <a:lvl2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1pPr>
      <a:lvl2pPr marL="2286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2pPr>
      <a:lvl3pPr marL="4572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3pPr>
      <a:lvl4pPr marL="6858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4pPr>
      <a:lvl5pPr marL="914400" algn="l" defTabSz="457200" rtl="0" fontAlgn="base" hangingPunct="0">
        <a:spcBef>
          <a:spcPct val="0"/>
        </a:spcBef>
        <a:spcAft>
          <a:spcPct val="0"/>
        </a:spcAft>
        <a:defRPr sz="1200" kern="1200">
          <a:solidFill>
            <a:srgbClr val="000000"/>
          </a:solidFill>
          <a:latin typeface="+mn-lt"/>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4.xml"/><Relationship Id="rId5" Type="http://schemas.openxmlformats.org/officeDocument/2006/relationships/image" Target="../media/image41.jpe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4.xml"/><Relationship Id="rId6" Type="http://schemas.microsoft.com/office/2007/relationships/hdphoto" Target="../media/hdphoto3.wdp"/><Relationship Id="rId5" Type="http://schemas.openxmlformats.org/officeDocument/2006/relationships/image" Target="../media/image46.png"/><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3.jpeg"/><Relationship Id="rId1" Type="http://schemas.openxmlformats.org/officeDocument/2006/relationships/slideLayout" Target="../slideLayouts/slideLayout24.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4.xml"/><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2.wdp"/><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D1A6FB2-99E1-4894-95CA-00999F7057AD}" type="slidenum">
              <a:rPr lang="de-DE" altLang="de-DE" smtClean="0"/>
              <a:pPr/>
              <a:t>1</a:t>
            </a:fld>
            <a:endParaRPr lang="de-DE" altLang="de-DE" sz="900" dirty="0">
              <a:solidFill>
                <a:srgbClr val="4590B8"/>
              </a:solidFill>
              <a:latin typeface="Arial" panose="020B0604020202020204" pitchFamily="34" charset="0"/>
              <a:cs typeface="Arial" panose="020B0604020202020204" pitchFamily="34" charset="0"/>
              <a:sym typeface="Arial" panose="020B0604020202020204" pitchFamily="34" charset="0"/>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76910"/>
            <a:ext cx="9144000" cy="4100362"/>
          </a:xfrm>
          <a:prstGeom prst="rect">
            <a:avLst/>
          </a:prstGeom>
        </p:spPr>
      </p:pic>
      <p:sp>
        <p:nvSpPr>
          <p:cNvPr id="6" name="Rectangle 5"/>
          <p:cNvSpPr/>
          <p:nvPr/>
        </p:nvSpPr>
        <p:spPr bwMode="auto">
          <a:xfrm>
            <a:off x="0" y="0"/>
            <a:ext cx="9144000" cy="1844824"/>
          </a:xfrm>
          <a:prstGeom prst="rect">
            <a:avLst/>
          </a:prstGeom>
          <a:solidFill>
            <a:schemeClr val="tx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ctr" defTabSz="914400" rtl="0" eaLnBrk="1" fontAlgn="base" latinLnBrk="0" hangingPunct="0">
              <a:lnSpc>
                <a:spcPct val="100000"/>
              </a:lnSpc>
              <a:spcBef>
                <a:spcPct val="0"/>
              </a:spcBef>
              <a:spcAft>
                <a:spcPct val="0"/>
              </a:spcAft>
              <a:buClrTx/>
              <a:buSzTx/>
              <a:buFontTx/>
              <a:buNone/>
              <a:tabLst/>
            </a:pPr>
            <a:endParaRPr kumimoji="0" lang="en-US" sz="4800" u="none" strike="noStrike" cap="none" normalizeH="0" dirty="0" smtClean="0">
              <a:ln>
                <a:noFill/>
              </a:ln>
              <a:solidFill>
                <a:schemeClr val="bg1"/>
              </a:solidFill>
              <a:effectLst/>
              <a:latin typeface="Avenir Next" charset="0"/>
              <a:ea typeface="Avenir Next" charset="0"/>
              <a:cs typeface="Avenir Next" charset="0"/>
              <a:sym typeface="Gill Sans MT" panose="020B0502020104020203" pitchFamily="34" charset="0"/>
            </a:endParaRPr>
          </a:p>
        </p:txBody>
      </p:sp>
      <p:sp>
        <p:nvSpPr>
          <p:cNvPr id="8" name="Rectangle 7"/>
          <p:cNvSpPr/>
          <p:nvPr/>
        </p:nvSpPr>
        <p:spPr bwMode="auto">
          <a:xfrm>
            <a:off x="0" y="5589240"/>
            <a:ext cx="9144000" cy="1296144"/>
          </a:xfrm>
          <a:prstGeom prst="rect">
            <a:avLst/>
          </a:prstGeom>
          <a:solidFill>
            <a:schemeClr val="tx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defTabSz="914400" rtl="0" eaLnBrk="1" fontAlgn="base" latinLnBrk="0" hangingPunct="0">
              <a:lnSpc>
                <a:spcPct val="100000"/>
              </a:lnSpc>
              <a:spcBef>
                <a:spcPct val="0"/>
              </a:spcBef>
              <a:spcAft>
                <a:spcPct val="0"/>
              </a:spcAft>
              <a:buClrTx/>
              <a:buSzTx/>
              <a:buFontTx/>
              <a:buNone/>
              <a:tabLst/>
            </a:pPr>
            <a:r>
              <a:rPr lang="en-US" sz="2000" dirty="0" smtClean="0">
                <a:solidFill>
                  <a:schemeClr val="bg1"/>
                </a:solidFill>
                <a:latin typeface="Avenir Next Medium" charset="0"/>
                <a:ea typeface="Avenir Next Medium" charset="0"/>
                <a:cs typeface="Avenir Next Medium" charset="0"/>
              </a:rPr>
              <a:t>                                       INVESTOR PRESENTATION</a:t>
            </a:r>
            <a:endParaRPr kumimoji="0" lang="en-US" sz="2000" u="none" strike="noStrike" cap="none" normalizeH="0" baseline="0" dirty="0" smtClean="0">
              <a:ln>
                <a:noFill/>
              </a:ln>
              <a:solidFill>
                <a:schemeClr val="bg1"/>
              </a:solidFill>
              <a:effectLst/>
              <a:latin typeface="Avenir Next Medium" charset="0"/>
              <a:ea typeface="Avenir Next Medium" charset="0"/>
              <a:cs typeface="Avenir Next Medium" charset="0"/>
              <a:sym typeface="Gill Sans MT" panose="020B0502020104020203" pitchFamily="34" charset="0"/>
            </a:endParaRP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95736" y="140153"/>
            <a:ext cx="4344243" cy="1636757"/>
          </a:xfrm>
          <a:prstGeom prst="rect">
            <a:avLst/>
          </a:prstGeom>
        </p:spPr>
      </p:pic>
    </p:spTree>
    <p:extLst>
      <p:ext uri="{BB962C8B-B14F-4D97-AF65-F5344CB8AC3E}">
        <p14:creationId xmlns:p14="http://schemas.microsoft.com/office/powerpoint/2010/main" val="1568665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13" name="AutoShape 3"/>
          <p:cNvSpPr>
            <a:spLocks/>
          </p:cNvSpPr>
          <p:nvPr/>
        </p:nvSpPr>
        <p:spPr bwMode="auto">
          <a:xfrm>
            <a:off x="540524" y="1268760"/>
            <a:ext cx="4031476" cy="48373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lvl="0" algn="just"/>
            <a:r>
              <a:rPr lang="en-US" sz="1600" b="1" dirty="0" err="1" smtClean="0">
                <a:solidFill>
                  <a:srgbClr val="0D7195"/>
                </a:solidFill>
                <a:latin typeface="Avenir Book"/>
                <a:ea typeface="Avenir Next" charset="0"/>
                <a:cs typeface="Avenir Next" charset="0"/>
              </a:rPr>
              <a:t>TokenPlay</a:t>
            </a:r>
            <a:r>
              <a:rPr lang="en-US" sz="1600" b="1" dirty="0" smtClean="0">
                <a:solidFill>
                  <a:srgbClr val="0D7195"/>
                </a:solidFill>
                <a:latin typeface="Avenir Book"/>
                <a:ea typeface="Avenir Next" charset="0"/>
                <a:cs typeface="Avenir Next" charset="0"/>
              </a:rPr>
              <a:t> – Built on ERC20</a:t>
            </a:r>
          </a:p>
          <a:p>
            <a:pPr lvl="0" algn="just"/>
            <a:endParaRPr lang="en-US" sz="1600" b="1" dirty="0" smtClean="0">
              <a:solidFill>
                <a:srgbClr val="002060"/>
              </a:solidFill>
              <a:latin typeface="Avenir Book"/>
              <a:ea typeface="Avenir Next" charset="0"/>
              <a:cs typeface="Avenir Next" charset="0"/>
            </a:endParaRPr>
          </a:p>
          <a:p>
            <a:pPr lvl="0" algn="just"/>
            <a:r>
              <a:rPr lang="en-US" sz="1600" b="1" dirty="0" smtClean="0">
                <a:solidFill>
                  <a:srgbClr val="0D7195"/>
                </a:solidFill>
                <a:latin typeface="Avenir Book"/>
                <a:ea typeface="Avenir Next" charset="0"/>
                <a:cs typeface="Avenir Next" charset="0"/>
              </a:rPr>
              <a:t>Use Cases </a:t>
            </a:r>
            <a:r>
              <a:rPr lang="mr-IN" sz="1600" b="1" dirty="0" smtClean="0">
                <a:solidFill>
                  <a:srgbClr val="0D7195"/>
                </a:solidFill>
                <a:latin typeface="Avenir Book"/>
                <a:ea typeface="Avenir Next" charset="0"/>
                <a:cs typeface="Avenir Next" charset="0"/>
              </a:rPr>
              <a:t>–</a:t>
            </a:r>
            <a:r>
              <a:rPr lang="en-US" sz="1600" b="1" dirty="0" smtClean="0">
                <a:solidFill>
                  <a:srgbClr val="0D7195"/>
                </a:solidFill>
                <a:latin typeface="Avenir Book"/>
                <a:ea typeface="Avenir Next" charset="0"/>
                <a:cs typeface="Avenir Next" charset="0"/>
              </a:rPr>
              <a:t> ICOs</a:t>
            </a:r>
            <a:endParaRPr lang="en-US" sz="1600" b="1" dirty="0">
              <a:solidFill>
                <a:srgbClr val="0D7195"/>
              </a:solidFill>
              <a:latin typeface="Avenir Book"/>
              <a:ea typeface="Avenir Next" charset="0"/>
              <a:cs typeface="Avenir Next" charset="0"/>
            </a:endParaRPr>
          </a:p>
          <a:p>
            <a:pPr lvl="0" algn="just"/>
            <a:endParaRPr lang="en-US" sz="600" dirty="0">
              <a:solidFill>
                <a:schemeClr val="tx1"/>
              </a:solidFill>
              <a:latin typeface="Avenir Book"/>
              <a:ea typeface="Avenir Book" charset="0"/>
              <a:cs typeface="Avenir Book" charset="0"/>
            </a:endParaRPr>
          </a:p>
          <a:p>
            <a:pPr marL="171450" lvl="0" indent="-171450" algn="just">
              <a:buFont typeface="Wingdings" charset="2"/>
              <a:buChar char="§"/>
            </a:pPr>
            <a:r>
              <a:rPr lang="en-US" sz="1000" b="1" dirty="0" smtClean="0">
                <a:solidFill>
                  <a:srgbClr val="0D7195"/>
                </a:solidFill>
                <a:latin typeface="Avenir Book"/>
                <a:ea typeface="Avenir Book" charset="0"/>
                <a:cs typeface="Avenir Book" charset="0"/>
              </a:rPr>
              <a:t>Etherium-2014- $18,439,086 </a:t>
            </a:r>
          </a:p>
          <a:p>
            <a:pPr marL="469900" lvl="1" indent="-171450" algn="just">
              <a:buFont typeface="Wingdings" charset="2"/>
              <a:buChar char="§"/>
            </a:pPr>
            <a:r>
              <a:rPr lang="en-US" sz="1000" dirty="0" err="1" smtClean="0">
                <a:solidFill>
                  <a:schemeClr val="tx1"/>
                </a:solidFill>
                <a:latin typeface="Avenir Book"/>
                <a:ea typeface="Avenir Book" charset="0"/>
                <a:cs typeface="Avenir Book" charset="0"/>
              </a:rPr>
              <a:t>Blockchain</a:t>
            </a:r>
            <a:r>
              <a:rPr lang="en-US" sz="1000" dirty="0" smtClean="0">
                <a:solidFill>
                  <a:schemeClr val="tx1"/>
                </a:solidFill>
                <a:latin typeface="Avenir Book"/>
                <a:ea typeface="Avenir Book" charset="0"/>
                <a:cs typeface="Avenir Book" charset="0"/>
              </a:rPr>
              <a:t> technology </a:t>
            </a:r>
            <a:r>
              <a:rPr lang="mr-IN" sz="1000" dirty="0" smtClean="0">
                <a:solidFill>
                  <a:schemeClr val="tx1"/>
                </a:solidFill>
                <a:latin typeface="Avenir Book"/>
                <a:ea typeface="Avenir Book" charset="0"/>
                <a:cs typeface="Avenir Book" charset="0"/>
              </a:rPr>
              <a:t>–</a:t>
            </a:r>
            <a:r>
              <a:rPr lang="en-US" sz="1000" dirty="0" smtClean="0">
                <a:solidFill>
                  <a:schemeClr val="tx1"/>
                </a:solidFill>
                <a:latin typeface="Avenir Book"/>
                <a:ea typeface="Avenir Book" charset="0"/>
                <a:cs typeface="Avenir Book" charset="0"/>
              </a:rPr>
              <a:t> LATEST TECH ON THE MARKET</a:t>
            </a:r>
          </a:p>
          <a:p>
            <a:pPr lvl="0" algn="just"/>
            <a:endParaRPr lang="en-US" sz="1000" b="1" dirty="0">
              <a:solidFill>
                <a:schemeClr val="tx1"/>
              </a:solidFill>
              <a:latin typeface="Avenir Book"/>
              <a:ea typeface="Avenir Book" charset="0"/>
              <a:cs typeface="Avenir Book" charset="0"/>
            </a:endParaRPr>
          </a:p>
          <a:p>
            <a:pPr marL="171450" lvl="0" indent="-171450" algn="just">
              <a:buFont typeface="Wingdings" charset="2"/>
              <a:buChar char="§"/>
            </a:pPr>
            <a:r>
              <a:rPr lang="en-US" sz="1000" b="1" dirty="0" err="1" smtClean="0">
                <a:solidFill>
                  <a:srgbClr val="0D7195"/>
                </a:solidFill>
                <a:latin typeface="Avenir Book"/>
                <a:ea typeface="Avenir Book" charset="0"/>
                <a:cs typeface="Avenir Book" charset="0"/>
              </a:rPr>
              <a:t>Bancor</a:t>
            </a:r>
            <a:r>
              <a:rPr lang="en-US" sz="1000" b="1" dirty="0" smtClean="0">
                <a:solidFill>
                  <a:srgbClr val="0D7195"/>
                </a:solidFill>
                <a:latin typeface="Avenir Book"/>
                <a:ea typeface="Avenir Book" charset="0"/>
                <a:cs typeface="Avenir Book" charset="0"/>
              </a:rPr>
              <a:t> Protocol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June 2017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$152,000,000</a:t>
            </a:r>
          </a:p>
          <a:p>
            <a:pPr marL="469900" lvl="1" indent="-171450" algn="just">
              <a:buFont typeface="Wingdings" charset="2"/>
              <a:buChar char="§"/>
            </a:pPr>
            <a:r>
              <a:rPr lang="en-US" sz="1000" dirty="0" smtClean="0">
                <a:solidFill>
                  <a:schemeClr val="tx1"/>
                </a:solidFill>
                <a:latin typeface="Avenir Book"/>
                <a:ea typeface="Avenir Book" charset="0"/>
                <a:cs typeface="Avenir Book" charset="0"/>
              </a:rPr>
              <a:t>Token on ERC20</a:t>
            </a:r>
          </a:p>
          <a:p>
            <a:pPr marL="469900" lvl="1" indent="-171450" algn="just">
              <a:buFont typeface="Wingdings" charset="2"/>
              <a:buChar char="§"/>
            </a:pPr>
            <a:r>
              <a:rPr lang="en-US" sz="1000" dirty="0" smtClean="0">
                <a:solidFill>
                  <a:schemeClr val="tx1"/>
                </a:solidFill>
                <a:latin typeface="Avenir Book"/>
                <a:ea typeface="Avenir Book" charset="0"/>
                <a:cs typeface="Avenir Book" charset="0"/>
              </a:rPr>
              <a:t>Banking </a:t>
            </a:r>
            <a:r>
              <a:rPr lang="en-US" sz="1000" dirty="0">
                <a:solidFill>
                  <a:schemeClr val="tx1"/>
                </a:solidFill>
                <a:latin typeface="Avenir Book"/>
                <a:ea typeface="Avenir Book" charset="0"/>
                <a:cs typeface="Avenir Book" charset="0"/>
              </a:rPr>
              <a:t>Services (TECH IN DEVELOPMENT</a:t>
            </a:r>
            <a:r>
              <a:rPr lang="en-US" sz="1000" dirty="0" smtClean="0">
                <a:solidFill>
                  <a:schemeClr val="tx1"/>
                </a:solidFill>
                <a:latin typeface="Avenir Book"/>
                <a:ea typeface="Avenir Book" charset="0"/>
                <a:cs typeface="Avenir Book" charset="0"/>
              </a:rPr>
              <a:t>)</a:t>
            </a:r>
          </a:p>
          <a:p>
            <a:pPr lvl="0" algn="just"/>
            <a:endParaRPr lang="en-US" sz="1000" dirty="0">
              <a:solidFill>
                <a:schemeClr val="tx1"/>
              </a:solidFill>
              <a:latin typeface="Avenir Book"/>
              <a:ea typeface="Avenir Book" charset="0"/>
              <a:cs typeface="Avenir Book" charset="0"/>
            </a:endParaRPr>
          </a:p>
          <a:p>
            <a:pPr marL="171450" lvl="0" indent="-171450" algn="just">
              <a:buFont typeface="Wingdings" charset="2"/>
              <a:buChar char="§"/>
            </a:pPr>
            <a:r>
              <a:rPr lang="en-US" sz="1000" b="1" dirty="0" err="1" smtClean="0">
                <a:solidFill>
                  <a:srgbClr val="0D7195"/>
                </a:solidFill>
                <a:latin typeface="Avenir Book"/>
                <a:ea typeface="Avenir Book" charset="0"/>
                <a:cs typeface="Avenir Book" charset="0"/>
              </a:rPr>
              <a:t>Aeternity</a:t>
            </a:r>
            <a:r>
              <a:rPr lang="en-US" sz="1000" b="1" dirty="0" smtClean="0">
                <a:solidFill>
                  <a:srgbClr val="0D7195"/>
                </a:solidFill>
                <a:latin typeface="Avenir Book"/>
                <a:ea typeface="Avenir Book" charset="0"/>
                <a:cs typeface="Avenir Book" charset="0"/>
              </a:rPr>
              <a:t>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June 2017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$62,500,000</a:t>
            </a:r>
          </a:p>
          <a:p>
            <a:pPr marL="469900" lvl="1" indent="-171450" algn="just">
              <a:buFont typeface="Wingdings" charset="2"/>
              <a:buChar char="§"/>
            </a:pPr>
            <a:r>
              <a:rPr lang="en-US" sz="1000" dirty="0" smtClean="0">
                <a:solidFill>
                  <a:schemeClr val="tx1"/>
                </a:solidFill>
                <a:latin typeface="Avenir Book"/>
                <a:ea typeface="Avenir Book" charset="0"/>
                <a:cs typeface="Avenir Book" charset="0"/>
              </a:rPr>
              <a:t>Token on ERC20</a:t>
            </a:r>
          </a:p>
          <a:p>
            <a:pPr marL="469900" lvl="1" indent="-171450" algn="just">
              <a:buFont typeface="Wingdings" charset="2"/>
              <a:buChar char="§"/>
            </a:pPr>
            <a:r>
              <a:rPr lang="en-US" sz="1000" dirty="0" err="1" smtClean="0">
                <a:solidFill>
                  <a:schemeClr val="tx1"/>
                </a:solidFill>
                <a:latin typeface="Avenir Book"/>
                <a:ea typeface="Avenir Book" charset="0"/>
                <a:cs typeface="Avenir Book" charset="0"/>
              </a:rPr>
              <a:t>Blockhain</a:t>
            </a:r>
            <a:r>
              <a:rPr lang="en-US" sz="1000" dirty="0" smtClean="0">
                <a:solidFill>
                  <a:schemeClr val="tx1"/>
                </a:solidFill>
                <a:latin typeface="Avenir Book"/>
                <a:ea typeface="Avenir Book" charset="0"/>
                <a:cs typeface="Avenir Book" charset="0"/>
              </a:rPr>
              <a:t> protocol (TECH IN DEVELOPMENT)</a:t>
            </a:r>
          </a:p>
          <a:p>
            <a:pPr lvl="0" algn="just"/>
            <a:endParaRPr lang="en-US" sz="1000" dirty="0">
              <a:solidFill>
                <a:schemeClr val="tx1"/>
              </a:solidFill>
              <a:latin typeface="Avenir Book"/>
              <a:ea typeface="Avenir Book" charset="0"/>
              <a:cs typeface="Avenir Book" charset="0"/>
            </a:endParaRPr>
          </a:p>
          <a:p>
            <a:pPr marL="171450" lvl="0" indent="-171450" algn="just">
              <a:buFont typeface="Wingdings" charset="2"/>
              <a:buChar char="§"/>
            </a:pPr>
            <a:r>
              <a:rPr lang="en-US" sz="1000" b="1" dirty="0" smtClean="0">
                <a:solidFill>
                  <a:srgbClr val="0D7195"/>
                </a:solidFill>
                <a:latin typeface="Avenir Book"/>
                <a:ea typeface="Avenir Book" charset="0"/>
                <a:cs typeface="Avenir Book" charset="0"/>
              </a:rPr>
              <a:t>EOS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June 2017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$185,000,000</a:t>
            </a:r>
          </a:p>
          <a:p>
            <a:pPr marL="469900" lvl="1" indent="-171450" algn="just">
              <a:buFont typeface="Wingdings" charset="2"/>
              <a:buChar char="§"/>
            </a:pPr>
            <a:r>
              <a:rPr lang="en-US" sz="1000" dirty="0" smtClean="0">
                <a:solidFill>
                  <a:schemeClr val="tx1"/>
                </a:solidFill>
                <a:latin typeface="Avenir Book"/>
                <a:ea typeface="Avenir Book" charset="0"/>
                <a:cs typeface="Avenir Book" charset="0"/>
              </a:rPr>
              <a:t>Token on ERC20</a:t>
            </a:r>
          </a:p>
          <a:p>
            <a:pPr marL="469900" lvl="1" indent="-171450" algn="just">
              <a:buFont typeface="Wingdings" charset="2"/>
              <a:buChar char="§"/>
            </a:pPr>
            <a:r>
              <a:rPr lang="en-US" sz="1000" dirty="0" err="1" smtClean="0">
                <a:solidFill>
                  <a:schemeClr val="tx1"/>
                </a:solidFill>
                <a:latin typeface="Avenir Book"/>
                <a:ea typeface="Avenir Book" charset="0"/>
                <a:cs typeface="Avenir Book" charset="0"/>
              </a:rPr>
              <a:t>Blockchain</a:t>
            </a:r>
            <a:r>
              <a:rPr lang="en-US" sz="1000" dirty="0" smtClean="0">
                <a:solidFill>
                  <a:schemeClr val="tx1"/>
                </a:solidFill>
                <a:latin typeface="Avenir Book"/>
                <a:ea typeface="Avenir Book" charset="0"/>
                <a:cs typeface="Avenir Book" charset="0"/>
              </a:rPr>
              <a:t> </a:t>
            </a:r>
            <a:r>
              <a:rPr lang="en-US" sz="1000" dirty="0">
                <a:solidFill>
                  <a:schemeClr val="tx1"/>
                </a:solidFill>
                <a:latin typeface="Avenir Book"/>
                <a:ea typeface="Avenir Book" charset="0"/>
                <a:cs typeface="Avenir Book" charset="0"/>
              </a:rPr>
              <a:t>Protocol (TECH IN DEVELOPMENT</a:t>
            </a:r>
            <a:r>
              <a:rPr lang="en-US" sz="1000" dirty="0" smtClean="0">
                <a:solidFill>
                  <a:schemeClr val="tx1"/>
                </a:solidFill>
                <a:latin typeface="Avenir Book"/>
                <a:ea typeface="Avenir Book" charset="0"/>
                <a:cs typeface="Avenir Book" charset="0"/>
              </a:rPr>
              <a:t>)</a:t>
            </a:r>
          </a:p>
          <a:p>
            <a:pPr lvl="0" algn="just"/>
            <a:endParaRPr lang="en-US" sz="1000" dirty="0">
              <a:solidFill>
                <a:schemeClr val="tx1"/>
              </a:solidFill>
              <a:latin typeface="Avenir Book"/>
              <a:ea typeface="Avenir Book" charset="0"/>
              <a:cs typeface="Avenir Book" charset="0"/>
            </a:endParaRPr>
          </a:p>
          <a:p>
            <a:pPr marL="171450" lvl="0" indent="-171450" algn="just">
              <a:buFont typeface="Wingdings" charset="2"/>
              <a:buChar char="§"/>
            </a:pPr>
            <a:r>
              <a:rPr lang="en-US" sz="1000" b="1" dirty="0" err="1" smtClean="0">
                <a:solidFill>
                  <a:srgbClr val="0D7195"/>
                </a:solidFill>
                <a:latin typeface="Avenir Book"/>
                <a:ea typeface="Avenir Book" charset="0"/>
                <a:cs typeface="Avenir Book" charset="0"/>
              </a:rPr>
              <a:t>Polkadot</a:t>
            </a:r>
            <a:r>
              <a:rPr lang="en-US" sz="1000" b="1" dirty="0" smtClean="0">
                <a:solidFill>
                  <a:srgbClr val="0D7195"/>
                </a:solidFill>
                <a:latin typeface="Avenir Book"/>
                <a:ea typeface="Avenir Book" charset="0"/>
                <a:cs typeface="Avenir Book" charset="0"/>
              </a:rPr>
              <a:t>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October 2017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$150,000,000</a:t>
            </a:r>
          </a:p>
          <a:p>
            <a:pPr marL="469900" lvl="1" indent="-171450" algn="just">
              <a:buFont typeface="Wingdings" charset="2"/>
              <a:buChar char="§"/>
            </a:pPr>
            <a:r>
              <a:rPr lang="en-US" sz="1000" dirty="0" smtClean="0">
                <a:solidFill>
                  <a:schemeClr val="tx1"/>
                </a:solidFill>
                <a:latin typeface="Avenir Book"/>
                <a:ea typeface="Avenir Book" charset="0"/>
                <a:cs typeface="Avenir Book" charset="0"/>
              </a:rPr>
              <a:t>Token on ERC20</a:t>
            </a:r>
          </a:p>
          <a:p>
            <a:pPr marL="469900" lvl="1" indent="-171450" algn="just">
              <a:buFont typeface="Wingdings" charset="2"/>
              <a:buChar char="§"/>
            </a:pPr>
            <a:r>
              <a:rPr lang="en-US" sz="1000" dirty="0" err="1" smtClean="0">
                <a:solidFill>
                  <a:schemeClr val="tx1"/>
                </a:solidFill>
                <a:latin typeface="Avenir Book"/>
                <a:ea typeface="Avenir Book" charset="0"/>
                <a:cs typeface="Avenir Book" charset="0"/>
              </a:rPr>
              <a:t>Multiblockchain</a:t>
            </a:r>
            <a:r>
              <a:rPr lang="en-US" sz="1000" dirty="0" smtClean="0">
                <a:solidFill>
                  <a:schemeClr val="tx1"/>
                </a:solidFill>
                <a:latin typeface="Avenir Book"/>
                <a:ea typeface="Avenir Book" charset="0"/>
                <a:cs typeface="Avenir Book" charset="0"/>
              </a:rPr>
              <a:t> </a:t>
            </a:r>
            <a:r>
              <a:rPr lang="en-US" sz="1000" dirty="0">
                <a:solidFill>
                  <a:schemeClr val="tx1"/>
                </a:solidFill>
                <a:latin typeface="Avenir Book"/>
                <a:ea typeface="Avenir Book" charset="0"/>
                <a:cs typeface="Avenir Book" charset="0"/>
              </a:rPr>
              <a:t>Protocol (TECH IN DEVELOPMENT</a:t>
            </a:r>
            <a:r>
              <a:rPr lang="en-US" sz="1000" dirty="0" smtClean="0">
                <a:solidFill>
                  <a:schemeClr val="tx1"/>
                </a:solidFill>
                <a:latin typeface="Avenir Book"/>
                <a:ea typeface="Avenir Book" charset="0"/>
                <a:cs typeface="Avenir Book" charset="0"/>
              </a:rPr>
              <a:t>)</a:t>
            </a:r>
          </a:p>
          <a:p>
            <a:pPr lvl="0" algn="just"/>
            <a:endParaRPr lang="en-US" sz="1000" dirty="0">
              <a:solidFill>
                <a:schemeClr val="tx1"/>
              </a:solidFill>
              <a:latin typeface="Avenir Book"/>
              <a:ea typeface="Avenir Book" charset="0"/>
              <a:cs typeface="Avenir Book" charset="0"/>
            </a:endParaRPr>
          </a:p>
          <a:p>
            <a:pPr marL="171450" lvl="0" indent="-171450" algn="just">
              <a:buFont typeface="Wingdings" charset="2"/>
              <a:buChar char="§"/>
            </a:pPr>
            <a:r>
              <a:rPr lang="en-US" sz="1000" b="1" dirty="0" err="1" smtClean="0">
                <a:solidFill>
                  <a:srgbClr val="0D7195"/>
                </a:solidFill>
                <a:latin typeface="Avenir Book"/>
                <a:ea typeface="Avenir Book" charset="0"/>
                <a:cs typeface="Avenir Book" charset="0"/>
              </a:rPr>
              <a:t>Tezos</a:t>
            </a:r>
            <a:r>
              <a:rPr lang="en-US" sz="1000" b="1" dirty="0" smtClean="0">
                <a:solidFill>
                  <a:srgbClr val="0D7195"/>
                </a:solidFill>
                <a:latin typeface="Avenir Book"/>
                <a:ea typeface="Avenir Book" charset="0"/>
                <a:cs typeface="Avenir Book" charset="0"/>
              </a:rPr>
              <a:t>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July 2017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$232,000,000</a:t>
            </a:r>
          </a:p>
          <a:p>
            <a:pPr marL="469900" lvl="1" indent="-171450" algn="just">
              <a:buFont typeface="Wingdings" charset="2"/>
              <a:buChar char="§"/>
            </a:pPr>
            <a:r>
              <a:rPr lang="en-US" sz="1000" dirty="0" smtClean="0">
                <a:solidFill>
                  <a:schemeClr val="tx1"/>
                </a:solidFill>
                <a:latin typeface="Avenir Book"/>
                <a:ea typeface="Avenir Book" charset="0"/>
                <a:cs typeface="Avenir Book" charset="0"/>
              </a:rPr>
              <a:t>Token on ERC20</a:t>
            </a:r>
          </a:p>
          <a:p>
            <a:pPr marL="469900" lvl="1" indent="-171450" algn="just">
              <a:buFont typeface="Wingdings" charset="2"/>
              <a:buChar char="§"/>
            </a:pPr>
            <a:r>
              <a:rPr lang="en-US" sz="1000" dirty="0" smtClean="0">
                <a:solidFill>
                  <a:schemeClr val="tx1"/>
                </a:solidFill>
                <a:latin typeface="Avenir Book"/>
                <a:ea typeface="Avenir Book" charset="0"/>
                <a:cs typeface="Avenir Book" charset="0"/>
              </a:rPr>
              <a:t>Latest </a:t>
            </a:r>
            <a:r>
              <a:rPr lang="en-US" sz="1000" dirty="0" err="1" smtClean="0">
                <a:solidFill>
                  <a:schemeClr val="tx1"/>
                </a:solidFill>
                <a:latin typeface="Avenir Book"/>
                <a:ea typeface="Avenir Book" charset="0"/>
                <a:cs typeface="Avenir Book" charset="0"/>
              </a:rPr>
              <a:t>Blockchain</a:t>
            </a:r>
            <a:r>
              <a:rPr lang="en-US" sz="1000" dirty="0">
                <a:solidFill>
                  <a:schemeClr val="tx1"/>
                </a:solidFill>
                <a:latin typeface="Avenir Book"/>
                <a:ea typeface="Avenir Book" charset="0"/>
                <a:cs typeface="Avenir Book" charset="0"/>
              </a:rPr>
              <a:t> Technology (TECH IN DEVELOPMENT</a:t>
            </a:r>
            <a:r>
              <a:rPr lang="en-US" sz="1000" dirty="0" smtClean="0">
                <a:solidFill>
                  <a:schemeClr val="tx1"/>
                </a:solidFill>
                <a:latin typeface="Avenir Book"/>
                <a:ea typeface="Avenir Book" charset="0"/>
                <a:cs typeface="Avenir Book" charset="0"/>
              </a:rPr>
              <a:t>)</a:t>
            </a:r>
          </a:p>
          <a:p>
            <a:pPr lvl="0" algn="just"/>
            <a:endParaRPr lang="en-US" sz="1000" dirty="0">
              <a:solidFill>
                <a:schemeClr val="tx1"/>
              </a:solidFill>
              <a:latin typeface="Avenir Book"/>
              <a:ea typeface="Avenir Book" charset="0"/>
              <a:cs typeface="Avenir Book" charset="0"/>
            </a:endParaRPr>
          </a:p>
          <a:p>
            <a:pPr marL="171450" lvl="0" indent="-171450" algn="just">
              <a:buFont typeface="Wingdings" charset="2"/>
              <a:buChar char="§"/>
            </a:pPr>
            <a:r>
              <a:rPr lang="en-US" sz="1000" b="1" dirty="0" err="1" smtClean="0">
                <a:solidFill>
                  <a:srgbClr val="0D7195"/>
                </a:solidFill>
                <a:latin typeface="Avenir Book"/>
                <a:ea typeface="Avenir Book" charset="0"/>
                <a:cs typeface="Avenir Book" charset="0"/>
              </a:rPr>
              <a:t>Filecoin</a:t>
            </a:r>
            <a:r>
              <a:rPr lang="en-US" sz="1000" b="1" dirty="0" smtClean="0">
                <a:solidFill>
                  <a:srgbClr val="0D7195"/>
                </a:solidFill>
                <a:latin typeface="Avenir Book"/>
                <a:ea typeface="Avenir Book" charset="0"/>
                <a:cs typeface="Avenir Book" charset="0"/>
              </a:rPr>
              <a:t>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September 2017 </a:t>
            </a:r>
            <a:r>
              <a:rPr lang="mr-IN" sz="1000" b="1" dirty="0" smtClean="0">
                <a:solidFill>
                  <a:srgbClr val="0D7195"/>
                </a:solidFill>
                <a:latin typeface="Avenir Book"/>
                <a:ea typeface="Avenir Book" charset="0"/>
                <a:cs typeface="Avenir Book" charset="0"/>
              </a:rPr>
              <a:t>–</a:t>
            </a:r>
            <a:r>
              <a:rPr lang="en-US" sz="1000" b="1" dirty="0" smtClean="0">
                <a:solidFill>
                  <a:srgbClr val="0D7195"/>
                </a:solidFill>
                <a:latin typeface="Avenir Book"/>
                <a:ea typeface="Avenir Book" charset="0"/>
                <a:cs typeface="Avenir Book" charset="0"/>
              </a:rPr>
              <a:t> $257,000,000</a:t>
            </a:r>
          </a:p>
          <a:p>
            <a:pPr marL="469900" lvl="1" indent="-171450" algn="just">
              <a:buFont typeface="Wingdings" charset="2"/>
              <a:buChar char="§"/>
            </a:pPr>
            <a:r>
              <a:rPr lang="en-US" sz="1000" dirty="0" smtClean="0">
                <a:solidFill>
                  <a:schemeClr val="tx1"/>
                </a:solidFill>
                <a:latin typeface="Avenir Book"/>
                <a:ea typeface="Avenir Book" charset="0"/>
                <a:cs typeface="Avenir Book" charset="0"/>
              </a:rPr>
              <a:t>Token on ERC20</a:t>
            </a:r>
          </a:p>
          <a:p>
            <a:pPr marL="469900" lvl="1" indent="-171450" algn="just">
              <a:buFont typeface="Wingdings" charset="2"/>
              <a:buChar char="§"/>
            </a:pPr>
            <a:r>
              <a:rPr lang="en-US" sz="1000" dirty="0" smtClean="0">
                <a:solidFill>
                  <a:schemeClr val="tx1"/>
                </a:solidFill>
                <a:latin typeface="Avenir Book"/>
                <a:ea typeface="Avenir Book" charset="0"/>
                <a:cs typeface="Avenir Book" charset="0"/>
              </a:rPr>
              <a:t>Data storage via </a:t>
            </a:r>
            <a:r>
              <a:rPr lang="en-US" sz="1000" dirty="0" err="1" smtClean="0">
                <a:solidFill>
                  <a:schemeClr val="tx1"/>
                </a:solidFill>
                <a:latin typeface="Avenir Book"/>
                <a:ea typeface="Avenir Book" charset="0"/>
                <a:cs typeface="Avenir Book" charset="0"/>
              </a:rPr>
              <a:t>blockchain</a:t>
            </a:r>
            <a:r>
              <a:rPr lang="en-US" sz="1000" dirty="0" smtClean="0">
                <a:solidFill>
                  <a:schemeClr val="tx1"/>
                </a:solidFill>
                <a:latin typeface="Avenir Book"/>
                <a:ea typeface="Avenir Book" charset="0"/>
                <a:cs typeface="Avenir Book" charset="0"/>
              </a:rPr>
              <a:t> (</a:t>
            </a:r>
            <a:r>
              <a:rPr lang="en-US" sz="1000" dirty="0">
                <a:solidFill>
                  <a:schemeClr val="tx1"/>
                </a:solidFill>
                <a:latin typeface="Avenir Book"/>
                <a:ea typeface="Avenir Book" charset="0"/>
                <a:cs typeface="Avenir Book" charset="0"/>
              </a:rPr>
              <a:t>TECH IN DEVELOPMENT</a:t>
            </a:r>
            <a:r>
              <a:rPr lang="en-US" sz="1000" dirty="0" smtClean="0">
                <a:solidFill>
                  <a:schemeClr val="tx1"/>
                </a:solidFill>
                <a:latin typeface="Avenir Book"/>
                <a:ea typeface="Avenir Book" charset="0"/>
                <a:cs typeface="Avenir Book" charset="0"/>
              </a:rPr>
              <a:t>)</a:t>
            </a:r>
            <a:endParaRPr lang="en-US" sz="1000" dirty="0">
              <a:solidFill>
                <a:schemeClr val="tx1"/>
              </a:solidFill>
              <a:latin typeface="Avenir Book"/>
              <a:ea typeface="Avenir Book" charset="0"/>
              <a:cs typeface="Avenir Book" charset="0"/>
            </a:endParaRPr>
          </a:p>
        </p:txBody>
      </p:sp>
      <p:sp>
        <p:nvSpPr>
          <p:cNvPr id="12" name="Slide Number Placeholder 1"/>
          <p:cNvSpPr>
            <a:spLocks noGrp="1"/>
          </p:cNvSpPr>
          <p:nvPr>
            <p:ph type="sldNum" sz="quarter" idx="10"/>
          </p:nvPr>
        </p:nvSpPr>
        <p:spPr>
          <a:xfrm>
            <a:off x="8175500" y="6599064"/>
            <a:ext cx="788988" cy="214312"/>
          </a:xfrm>
        </p:spPr>
        <p:txBody>
          <a:bodyPr/>
          <a:lstStyle/>
          <a:p>
            <a:fld id="{ED1A6FB2-99E1-4894-95CA-00999F7057AD}" type="slidenum">
              <a:rPr lang="de-DE" altLang="de-DE" smtClean="0">
                <a:solidFill>
                  <a:schemeClr val="bg1"/>
                </a:solidFill>
              </a:rPr>
              <a:pPr/>
              <a:t>10</a:t>
            </a:fld>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pic>
        <p:nvPicPr>
          <p:cNvPr id="2050" name="Picture 2" descr="Image result for nuco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1340768"/>
            <a:ext cx="1128876" cy="504055"/>
          </a:xfrm>
          <a:prstGeom prst="rect">
            <a:avLst/>
          </a:prstGeom>
          <a:noFill/>
          <a:extLst>
            <a:ext uri="{909E8E84-426E-40DD-AFC4-6F175D3DCCD1}">
              <a14:hiddenFill xmlns:a14="http://schemas.microsoft.com/office/drawing/2010/main">
                <a:solidFill>
                  <a:srgbClr val="FFFFFF"/>
                </a:solidFill>
              </a14:hiddenFill>
            </a:ext>
          </a:extLst>
        </p:spPr>
      </p:pic>
      <p:sp>
        <p:nvSpPr>
          <p:cNvPr id="22" name="AutoShape 3"/>
          <p:cNvSpPr>
            <a:spLocks/>
          </p:cNvSpPr>
          <p:nvPr/>
        </p:nvSpPr>
        <p:spPr bwMode="auto">
          <a:xfrm>
            <a:off x="4499992" y="1916832"/>
            <a:ext cx="2160240" cy="9361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469900" lvl="1" indent="-171450" algn="just">
              <a:buFont typeface="Wingdings" charset="2"/>
              <a:buChar char="§"/>
            </a:pPr>
            <a:r>
              <a:rPr lang="en-US" sz="1000" dirty="0" smtClean="0">
                <a:latin typeface="Avenir Book"/>
                <a:ea typeface="Avenir Book" charset="0"/>
                <a:cs typeface="Avenir Book" charset="0"/>
              </a:rPr>
              <a:t>Toronto-based </a:t>
            </a:r>
            <a:r>
              <a:rPr lang="en-US" sz="1000" dirty="0" err="1" smtClean="0">
                <a:latin typeface="Avenir Book"/>
                <a:ea typeface="Avenir Book" charset="0"/>
                <a:cs typeface="Avenir Book" charset="0"/>
              </a:rPr>
              <a:t>blockchain</a:t>
            </a:r>
            <a:r>
              <a:rPr lang="en-US" sz="1000" dirty="0" smtClean="0">
                <a:latin typeface="Avenir Book"/>
                <a:ea typeface="Avenir Book" charset="0"/>
                <a:cs typeface="Avenir Book" charset="0"/>
              </a:rPr>
              <a:t> solutions </a:t>
            </a:r>
            <a:r>
              <a:rPr lang="en-CA" sz="1000" dirty="0" smtClean="0">
                <a:latin typeface="Avenir Book"/>
                <a:ea typeface="Avenir Book" charset="0"/>
                <a:cs typeface="Avenir Book" charset="0"/>
              </a:rPr>
              <a:t>for enterprises</a:t>
            </a:r>
          </a:p>
          <a:p>
            <a:pPr marL="469900" lvl="1" indent="-171450" algn="just">
              <a:buFont typeface="Wingdings" charset="2"/>
              <a:buChar char="§"/>
            </a:pPr>
            <a:r>
              <a:rPr lang="en-CA" sz="1000" dirty="0" smtClean="0">
                <a:solidFill>
                  <a:srgbClr val="009999"/>
                </a:solidFill>
                <a:latin typeface="Avenir Book"/>
                <a:ea typeface="Avenir Book" charset="0"/>
                <a:cs typeface="Avenir Book" charset="0"/>
              </a:rPr>
              <a:t>$27,000,000 USD ICO</a:t>
            </a:r>
          </a:p>
          <a:p>
            <a:pPr marL="469900" lvl="1" indent="-171450" algn="just">
              <a:buFont typeface="Wingdings" charset="2"/>
              <a:buChar char="§"/>
            </a:pPr>
            <a:r>
              <a:rPr lang="en-CA" sz="1000" dirty="0" smtClean="0">
                <a:latin typeface="Avenir Book"/>
                <a:ea typeface="Avenir Book" charset="0"/>
                <a:cs typeface="Avenir Book" charset="0"/>
              </a:rPr>
              <a:t>Seed from Bessemer Ventures, XDL Capital, Plug and Play</a:t>
            </a:r>
            <a:endParaRPr lang="en-US" sz="1000" dirty="0" smtClean="0">
              <a:latin typeface="Avenir Book"/>
              <a:ea typeface="Avenir Book" charset="0"/>
              <a:cs typeface="Avenir Book" charset="0"/>
            </a:endParaRPr>
          </a:p>
        </p:txBody>
      </p:sp>
      <p:pic>
        <p:nvPicPr>
          <p:cNvPr id="2052" name="Picture 4" descr="Image result for BTL Group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1268760"/>
            <a:ext cx="1334164" cy="576064"/>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3"/>
          <p:cNvSpPr>
            <a:spLocks/>
          </p:cNvSpPr>
          <p:nvPr/>
        </p:nvSpPr>
        <p:spPr bwMode="auto">
          <a:xfrm>
            <a:off x="6516216" y="1916832"/>
            <a:ext cx="2160240" cy="9361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469900" lvl="1" indent="-171450" algn="just">
              <a:buFont typeface="Wingdings" charset="2"/>
              <a:buChar char="§"/>
            </a:pPr>
            <a:r>
              <a:rPr lang="en-CA" sz="1000" dirty="0" smtClean="0">
                <a:latin typeface="Avenir Book"/>
                <a:ea typeface="Avenir Book" charset="0"/>
                <a:cs typeface="Avenir Book" charset="0"/>
              </a:rPr>
              <a:t>Vancouver-based company with proprietary </a:t>
            </a:r>
            <a:r>
              <a:rPr lang="en-CA" sz="1000" dirty="0" err="1" smtClean="0">
                <a:latin typeface="Avenir Book"/>
                <a:ea typeface="Avenir Book" charset="0"/>
                <a:cs typeface="Avenir Book" charset="0"/>
              </a:rPr>
              <a:t>blockchain</a:t>
            </a:r>
            <a:r>
              <a:rPr lang="en-CA" sz="1000" dirty="0" smtClean="0">
                <a:latin typeface="Avenir Book"/>
                <a:ea typeface="Avenir Book" charset="0"/>
                <a:cs typeface="Avenir Book" charset="0"/>
              </a:rPr>
              <a:t> platform that  enables smart contracts</a:t>
            </a:r>
          </a:p>
          <a:p>
            <a:pPr marL="469900" lvl="1" indent="-171450" algn="just">
              <a:buFont typeface="Wingdings" charset="2"/>
              <a:buChar char="§"/>
            </a:pPr>
            <a:r>
              <a:rPr lang="en-CA" sz="1000" dirty="0" smtClean="0">
                <a:solidFill>
                  <a:srgbClr val="009999"/>
                </a:solidFill>
                <a:latin typeface="Avenir Book"/>
                <a:ea typeface="Avenir Book" charset="0"/>
                <a:cs typeface="Avenir Book" charset="0"/>
              </a:rPr>
              <a:t>$71.3 million market cap</a:t>
            </a:r>
          </a:p>
          <a:p>
            <a:pPr marL="469900" lvl="1" indent="-171450" algn="just">
              <a:buFont typeface="Wingdings" charset="2"/>
              <a:buChar char="§"/>
            </a:pPr>
            <a:r>
              <a:rPr lang="en-CA" sz="1000" dirty="0" smtClean="0">
                <a:latin typeface="Avenir Book"/>
                <a:ea typeface="Avenir Book" charset="0"/>
                <a:cs typeface="Avenir Book" charset="0"/>
              </a:rPr>
              <a:t>$3.75 USD/share</a:t>
            </a:r>
            <a:endParaRPr lang="en-US" sz="1000" dirty="0" smtClean="0">
              <a:latin typeface="Avenir Book"/>
              <a:ea typeface="Avenir Book" charset="0"/>
              <a:cs typeface="Avenir Book" charset="0"/>
            </a:endParaRPr>
          </a:p>
        </p:txBody>
      </p:sp>
      <p:pic>
        <p:nvPicPr>
          <p:cNvPr id="2056" name="Picture 8" descr="Image result for blockstream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4" y="2996952"/>
            <a:ext cx="1584176" cy="829607"/>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3"/>
          <p:cNvSpPr>
            <a:spLocks/>
          </p:cNvSpPr>
          <p:nvPr/>
        </p:nvSpPr>
        <p:spPr bwMode="auto">
          <a:xfrm>
            <a:off x="6516216" y="3717032"/>
            <a:ext cx="2160240" cy="9361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469900" lvl="1" indent="-171450" algn="just">
              <a:buFont typeface="Wingdings" charset="2"/>
              <a:buChar char="§"/>
            </a:pPr>
            <a:r>
              <a:rPr lang="en-US" sz="1000" dirty="0">
                <a:latin typeface="Avenir Book"/>
              </a:rPr>
              <a:t> </a:t>
            </a:r>
            <a:r>
              <a:rPr lang="en-US" sz="1000" dirty="0">
                <a:solidFill>
                  <a:srgbClr val="009999"/>
                </a:solidFill>
                <a:latin typeface="Avenir Book"/>
              </a:rPr>
              <a:t>$</a:t>
            </a:r>
            <a:r>
              <a:rPr lang="en-US" sz="1000" dirty="0" smtClean="0">
                <a:solidFill>
                  <a:srgbClr val="009999"/>
                </a:solidFill>
                <a:latin typeface="Avenir Book"/>
              </a:rPr>
              <a:t>76m in equity funding</a:t>
            </a:r>
          </a:p>
          <a:p>
            <a:pPr marL="298450" lvl="1" algn="just"/>
            <a:r>
              <a:rPr lang="en-US" sz="600" dirty="0" smtClean="0">
                <a:latin typeface="Avenir Book"/>
              </a:rPr>
              <a:t>(</a:t>
            </a:r>
            <a:r>
              <a:rPr lang="en-US" sz="600" dirty="0" err="1" smtClean="0">
                <a:latin typeface="Avenir Book"/>
              </a:rPr>
              <a:t>Acecap</a:t>
            </a:r>
            <a:r>
              <a:rPr lang="en-US" sz="600" dirty="0">
                <a:latin typeface="Avenir Book"/>
              </a:rPr>
              <a:t>, AME Cloud Ventures, </a:t>
            </a:r>
            <a:r>
              <a:rPr lang="en-US" sz="600" dirty="0" err="1">
                <a:latin typeface="Avenir Book"/>
              </a:rPr>
              <a:t>AngelList</a:t>
            </a:r>
            <a:r>
              <a:rPr lang="en-US" sz="600" dirty="0">
                <a:latin typeface="Avenir Book"/>
              </a:rPr>
              <a:t>, AXA Strategic Ventures, </a:t>
            </a:r>
            <a:r>
              <a:rPr lang="en-US" sz="600" dirty="0" err="1">
                <a:latin typeface="Avenir Book"/>
              </a:rPr>
              <a:t>Blockchain</a:t>
            </a:r>
            <a:r>
              <a:rPr lang="en-US" sz="600" dirty="0">
                <a:latin typeface="Avenir Book"/>
              </a:rPr>
              <a:t> Capital, Daniel Curran, Danny Hillis, Data Collective, Digital Garage, </a:t>
            </a:r>
            <a:r>
              <a:rPr lang="en-US" sz="600" dirty="0" err="1">
                <a:latin typeface="Avenir Book"/>
              </a:rPr>
              <a:t>Embrase</a:t>
            </a:r>
            <a:r>
              <a:rPr lang="en-US" sz="600" dirty="0">
                <a:latin typeface="Avenir Book"/>
              </a:rPr>
              <a:t>, Flight Ventures, Horizons Ventures, Innovation Endeavors, Khosla Ventures, Mosaic Ventures, Real Ventures, Reid Hoffman, Ribbit Capital, SK Ventures)</a:t>
            </a:r>
            <a:endParaRPr lang="en-US" sz="600" dirty="0" smtClean="0">
              <a:latin typeface="Avenir Book"/>
              <a:ea typeface="Avenir Book" charset="0"/>
              <a:cs typeface="Avenir Book" charset="0"/>
            </a:endParaRPr>
          </a:p>
        </p:txBody>
      </p:sp>
      <p:pic>
        <p:nvPicPr>
          <p:cNvPr id="2058" name="Picture 10" descr="Image result for chain company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6056" y="3284984"/>
            <a:ext cx="1200133" cy="36004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4" descr="Image result for bitfu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6" descr="Image result for bitfur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8" descr="Image result for bitfury"/>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0" descr="Image result for bitfur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0" name="Picture 22" descr="Image result for bitfur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6451"/>
          <a:stretch/>
        </p:blipFill>
        <p:spPr bwMode="auto">
          <a:xfrm>
            <a:off x="4860032" y="5013176"/>
            <a:ext cx="1736174" cy="432048"/>
          </a:xfrm>
          <a:prstGeom prst="rect">
            <a:avLst/>
          </a:prstGeom>
          <a:noFill/>
          <a:extLst>
            <a:ext uri="{909E8E84-426E-40DD-AFC4-6F175D3DCCD1}">
              <a14:hiddenFill xmlns:a14="http://schemas.microsoft.com/office/drawing/2010/main">
                <a:solidFill>
                  <a:srgbClr val="FFFFFF"/>
                </a:solidFill>
              </a14:hiddenFill>
            </a:ext>
          </a:extLst>
        </p:spPr>
      </p:pic>
      <p:sp>
        <p:nvSpPr>
          <p:cNvPr id="34" name="AutoShape 3"/>
          <p:cNvSpPr>
            <a:spLocks/>
          </p:cNvSpPr>
          <p:nvPr/>
        </p:nvSpPr>
        <p:spPr bwMode="auto">
          <a:xfrm>
            <a:off x="4499992" y="5517232"/>
            <a:ext cx="2160240" cy="9361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469900" lvl="1" indent="-171450" algn="just">
              <a:buFont typeface="Wingdings" charset="2"/>
              <a:buChar char="§"/>
            </a:pPr>
            <a:r>
              <a:rPr lang="en-US" sz="1000" dirty="0">
                <a:latin typeface="Avenir Book"/>
              </a:rPr>
              <a:t> </a:t>
            </a:r>
            <a:r>
              <a:rPr lang="en-US" sz="1000" dirty="0" smtClean="0">
                <a:solidFill>
                  <a:srgbClr val="009999"/>
                </a:solidFill>
                <a:latin typeface="Avenir Book"/>
              </a:rPr>
              <a:t>$90m in equity funding </a:t>
            </a:r>
          </a:p>
          <a:p>
            <a:pPr marL="298450" lvl="1" algn="just"/>
            <a:r>
              <a:rPr lang="en-US" sz="600" dirty="0" smtClean="0">
                <a:latin typeface="Avenir Book"/>
              </a:rPr>
              <a:t>(Bill </a:t>
            </a:r>
            <a:r>
              <a:rPr lang="en-US" sz="600" dirty="0">
                <a:latin typeface="Avenir Book"/>
              </a:rPr>
              <a:t>Tai, Binary Financial, </a:t>
            </a:r>
            <a:r>
              <a:rPr lang="en-US" sz="600" dirty="0" err="1">
                <a:latin typeface="Avenir Book"/>
              </a:rPr>
              <a:t>Blockchain</a:t>
            </a:r>
            <a:r>
              <a:rPr lang="en-US" sz="600" dirty="0">
                <a:latin typeface="Avenir Book"/>
              </a:rPr>
              <a:t> Capital, Bob Dykes, Credit China </a:t>
            </a:r>
            <a:r>
              <a:rPr lang="en-US" sz="600" dirty="0" err="1">
                <a:latin typeface="Avenir Book"/>
              </a:rPr>
              <a:t>FinTech</a:t>
            </a:r>
            <a:r>
              <a:rPr lang="en-US" sz="600" dirty="0">
                <a:latin typeface="Avenir Book"/>
              </a:rPr>
              <a:t> Holdings, DRW Venture Capital, Georgian Co-Investment Fund, </a:t>
            </a:r>
            <a:r>
              <a:rPr lang="en-US" sz="600" dirty="0" err="1">
                <a:latin typeface="Avenir Book"/>
              </a:rPr>
              <a:t>iTech</a:t>
            </a:r>
            <a:r>
              <a:rPr lang="en-US" sz="600" dirty="0">
                <a:latin typeface="Avenir Book"/>
              </a:rPr>
              <a:t> Capital, Jonathan </a:t>
            </a:r>
            <a:r>
              <a:rPr lang="en-US" sz="600" dirty="0" err="1">
                <a:latin typeface="Avenir Book"/>
              </a:rPr>
              <a:t>Teo</a:t>
            </a:r>
            <a:r>
              <a:rPr lang="en-US" sz="600" dirty="0">
                <a:latin typeface="Avenir Book"/>
              </a:rPr>
              <a:t>, Lars Rasmussen, </a:t>
            </a:r>
            <a:r>
              <a:rPr lang="en-US" sz="600" dirty="0" err="1">
                <a:latin typeface="Avenir Book"/>
              </a:rPr>
              <a:t>QueensBridge</a:t>
            </a:r>
            <a:r>
              <a:rPr lang="en-US" sz="600" dirty="0">
                <a:latin typeface="Avenir Book"/>
              </a:rPr>
              <a:t> Venture Partners, ZAD Investments)</a:t>
            </a:r>
            <a:endParaRPr lang="en-US" sz="600" dirty="0" smtClean="0">
              <a:latin typeface="Avenir Book"/>
              <a:ea typeface="Avenir Book" charset="0"/>
              <a:cs typeface="Avenir Book" charset="0"/>
            </a:endParaRPr>
          </a:p>
        </p:txBody>
      </p:sp>
      <p:sp>
        <p:nvSpPr>
          <p:cNvPr id="35" name="AutoShape 3"/>
          <p:cNvSpPr>
            <a:spLocks/>
          </p:cNvSpPr>
          <p:nvPr/>
        </p:nvSpPr>
        <p:spPr bwMode="auto">
          <a:xfrm>
            <a:off x="6516216" y="5517232"/>
            <a:ext cx="2160240" cy="9361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469900" lvl="1" indent="-171450" algn="just">
              <a:buFont typeface="Wingdings" charset="2"/>
              <a:buChar char="§"/>
            </a:pPr>
            <a:r>
              <a:rPr lang="en-US" sz="1000" dirty="0">
                <a:latin typeface="Avenir Book"/>
              </a:rPr>
              <a:t> </a:t>
            </a:r>
            <a:r>
              <a:rPr lang="en-US" sz="1000" dirty="0" smtClean="0">
                <a:solidFill>
                  <a:srgbClr val="009999"/>
                </a:solidFill>
                <a:latin typeface="Avenir Book"/>
              </a:rPr>
              <a:t>$39m in equity funding </a:t>
            </a:r>
          </a:p>
          <a:p>
            <a:pPr marL="298450" lvl="1" algn="just"/>
            <a:r>
              <a:rPr lang="en-US" sz="600" dirty="0" smtClean="0">
                <a:latin typeface="Avenir Book"/>
              </a:rPr>
              <a:t>	    (Deloitte)</a:t>
            </a:r>
            <a:endParaRPr lang="en-US" sz="600" dirty="0" smtClean="0">
              <a:latin typeface="Avenir Book"/>
              <a:ea typeface="Avenir Book" charset="0"/>
              <a:cs typeface="Avenir Book" charset="0"/>
            </a:endParaRPr>
          </a:p>
        </p:txBody>
      </p:sp>
      <p:pic>
        <p:nvPicPr>
          <p:cNvPr id="2072" name="Picture 24" descr="Image result for set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6256" y="5013176"/>
            <a:ext cx="1547664" cy="470415"/>
          </a:xfrm>
          <a:prstGeom prst="rect">
            <a:avLst/>
          </a:prstGeom>
          <a:noFill/>
          <a:extLst>
            <a:ext uri="{909E8E84-426E-40DD-AFC4-6F175D3DCCD1}">
              <a14:hiddenFill xmlns:a14="http://schemas.microsoft.com/office/drawing/2010/main">
                <a:solidFill>
                  <a:srgbClr val="FFFFFF"/>
                </a:solidFill>
              </a14:hiddenFill>
            </a:ext>
          </a:extLst>
        </p:spPr>
      </p:pic>
      <p:sp>
        <p:nvSpPr>
          <p:cNvPr id="37" name="AutoShape 3"/>
          <p:cNvSpPr>
            <a:spLocks/>
          </p:cNvSpPr>
          <p:nvPr/>
        </p:nvSpPr>
        <p:spPr bwMode="auto">
          <a:xfrm>
            <a:off x="4572000" y="3717032"/>
            <a:ext cx="2160240" cy="9361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469900" lvl="1" indent="-171450" algn="just">
              <a:buFont typeface="Wingdings" charset="2"/>
              <a:buChar char="§"/>
            </a:pPr>
            <a:r>
              <a:rPr lang="en-US" sz="1000" dirty="0">
                <a:latin typeface="Avenir Book"/>
              </a:rPr>
              <a:t> </a:t>
            </a:r>
            <a:r>
              <a:rPr lang="en-US" sz="1000" dirty="0" smtClean="0">
                <a:solidFill>
                  <a:srgbClr val="009999"/>
                </a:solidFill>
                <a:latin typeface="Avenir Book"/>
              </a:rPr>
              <a:t>$43.7m in equity funding</a:t>
            </a:r>
          </a:p>
          <a:p>
            <a:pPr marL="298450" lvl="1" algn="just"/>
            <a:r>
              <a:rPr lang="en-US" sz="600" dirty="0" smtClean="0">
                <a:latin typeface="Avenir Book"/>
              </a:rPr>
              <a:t>(</a:t>
            </a:r>
            <a:r>
              <a:rPr lang="en-US" sz="600" dirty="0">
                <a:latin typeface="Avenir Book"/>
              </a:rPr>
              <a:t>500 Startup, </a:t>
            </a:r>
            <a:r>
              <a:rPr lang="en-US" sz="600" dirty="0" err="1">
                <a:latin typeface="Avenir Book"/>
              </a:rPr>
              <a:t>Betaworks</a:t>
            </a:r>
            <a:r>
              <a:rPr lang="en-US" sz="600" dirty="0">
                <a:latin typeface="Avenir Book"/>
              </a:rPr>
              <a:t>, </a:t>
            </a:r>
            <a:r>
              <a:rPr lang="en-US" sz="600" dirty="0" err="1">
                <a:latin typeface="Avenir Book"/>
              </a:rPr>
              <a:t>Blockchain</a:t>
            </a:r>
            <a:r>
              <a:rPr lang="en-US" sz="600" dirty="0">
                <a:latin typeface="Avenir Book"/>
              </a:rPr>
              <a:t> Capital, </a:t>
            </a:r>
            <a:r>
              <a:rPr lang="en-US" sz="600" dirty="0" err="1">
                <a:latin typeface="Avenir Book"/>
              </a:rPr>
              <a:t>BoxGroup</a:t>
            </a:r>
            <a:r>
              <a:rPr lang="en-US" sz="600" dirty="0">
                <a:latin typeface="Avenir Book"/>
              </a:rPr>
              <a:t>, Capital One Growth Ventures, Citi Ventures, Digital Currency Group, Draft Ventures, Fiserv, Homebrew, Kevin Ryan, Khosla Ventures, NASDAQ, Orange, Orange Digital Ventures, </a:t>
            </a:r>
            <a:r>
              <a:rPr lang="en-US" sz="600" dirty="0" err="1">
                <a:latin typeface="Avenir Book"/>
              </a:rPr>
              <a:t>Pantera</a:t>
            </a:r>
            <a:r>
              <a:rPr lang="en-US" sz="600" dirty="0">
                <a:latin typeface="Avenir Book"/>
              </a:rPr>
              <a:t> Capital, RRE Ventures, Scott Banister, </a:t>
            </a:r>
            <a:r>
              <a:rPr lang="en-US" sz="600" dirty="0" err="1">
                <a:latin typeface="Avenir Book"/>
              </a:rPr>
              <a:t>Semil</a:t>
            </a:r>
            <a:r>
              <a:rPr lang="en-US" sz="600" dirty="0">
                <a:latin typeface="Avenir Book"/>
              </a:rPr>
              <a:t> Shah, Thrive Capital, </a:t>
            </a:r>
            <a:r>
              <a:rPr lang="en-US" sz="600" dirty="0" smtClean="0">
                <a:latin typeface="Avenir Book"/>
              </a:rPr>
              <a:t>Visa)</a:t>
            </a:r>
            <a:endParaRPr lang="en-US" sz="600" dirty="0" smtClean="0">
              <a:latin typeface="Avenir Book"/>
              <a:ea typeface="Avenir Book" charset="0"/>
              <a:cs typeface="Avenir Book" charset="0"/>
            </a:endParaRPr>
          </a:p>
        </p:txBody>
      </p:sp>
      <p:sp>
        <p:nvSpPr>
          <p:cNvPr id="38" name="Line 3"/>
          <p:cNvSpPr>
            <a:spLocks noChangeShapeType="1"/>
          </p:cNvSpPr>
          <p:nvPr/>
        </p:nvSpPr>
        <p:spPr bwMode="auto">
          <a:xfrm flipV="1">
            <a:off x="539552" y="1700808"/>
            <a:ext cx="2808312"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de-DE" altLang="de-DE"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2"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err="1" smtClean="0">
                <a:solidFill>
                  <a:srgbClr val="0D7195"/>
                </a:solidFill>
                <a:latin typeface="Avenir Next Medium" charset="0"/>
                <a:ea typeface="Avenir Next Medium" charset="0"/>
                <a:cs typeface="Avenir Next Medium" charset="0"/>
              </a:rPr>
              <a:t>TokenPlay</a:t>
            </a:r>
            <a:r>
              <a:rPr lang="en-US" altLang="de-DE" sz="2000" b="1" dirty="0" smtClean="0">
                <a:solidFill>
                  <a:srgbClr val="0D7195"/>
                </a:solidFill>
                <a:latin typeface="Avenir Next Medium" charset="0"/>
                <a:ea typeface="Avenir Next Medium" charset="0"/>
                <a:cs typeface="Avenir Next Medium" charset="0"/>
              </a:rPr>
              <a:t> Potential and Use Cases</a:t>
            </a:r>
            <a:endParaRPr lang="en-US" altLang="de-DE" sz="2000" b="1" dirty="0">
              <a:solidFill>
                <a:srgbClr val="0D7195"/>
              </a:solidFill>
              <a:latin typeface="Avenir Next Medium" charset="0"/>
              <a:ea typeface="Avenir Next Medium" charset="0"/>
              <a:cs typeface="Avenir Next Medium" charset="0"/>
            </a:endParaRPr>
          </a:p>
        </p:txBody>
      </p:sp>
      <p:sp>
        <p:nvSpPr>
          <p:cNvPr id="43" name="Line 5"/>
          <p:cNvSpPr>
            <a:spLocks noChangeShapeType="1"/>
          </p:cNvSpPr>
          <p:nvPr/>
        </p:nvSpPr>
        <p:spPr bwMode="auto">
          <a:xfrm>
            <a:off x="477589" y="692696"/>
            <a:ext cx="4598467"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10271840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5" name="AutoShape 3"/>
          <p:cNvSpPr>
            <a:spLocks/>
          </p:cNvSpPr>
          <p:nvPr/>
        </p:nvSpPr>
        <p:spPr bwMode="auto">
          <a:xfrm>
            <a:off x="315690" y="4188049"/>
            <a:ext cx="7571679" cy="18292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0" indent="0" algn="just">
              <a:spcBef>
                <a:spcPts val="600"/>
              </a:spcBef>
              <a:buClr>
                <a:srgbClr val="4590B8"/>
              </a:buClr>
              <a:buSzPct val="92000"/>
            </a:pPr>
            <a:endParaRPr lang="en-US" altLang="de-DE" sz="1200" dirty="0">
              <a:solidFill>
                <a:srgbClr val="132648"/>
              </a:solidFill>
              <a:latin typeface="Avenir Book"/>
              <a:ea typeface="Avenir Book" charset="0"/>
              <a:cs typeface="Avenir Book" charset="0"/>
            </a:endParaRPr>
          </a:p>
        </p:txBody>
      </p:sp>
      <p:sp>
        <p:nvSpPr>
          <p:cNvPr id="6" name="Line 5"/>
          <p:cNvSpPr>
            <a:spLocks noChangeShapeType="1"/>
          </p:cNvSpPr>
          <p:nvPr/>
        </p:nvSpPr>
        <p:spPr bwMode="auto">
          <a:xfrm>
            <a:off x="592360" y="1630512"/>
            <a:ext cx="2899520"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Book"/>
              <a:ea typeface="Avenir Book" charset="0"/>
              <a:cs typeface="Avenir Book" charset="0"/>
              <a:sym typeface="Helvetica" panose="020B0604020202020204" pitchFamily="34" charset="0"/>
            </a:endParaRPr>
          </a:p>
        </p:txBody>
      </p:sp>
      <p:sp>
        <p:nvSpPr>
          <p:cNvPr id="7" name="AutoShape 4"/>
          <p:cNvSpPr>
            <a:spLocks/>
          </p:cNvSpPr>
          <p:nvPr/>
        </p:nvSpPr>
        <p:spPr bwMode="auto">
          <a:xfrm>
            <a:off x="545930" y="1196752"/>
            <a:ext cx="3738038" cy="3127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150000"/>
              </a:lnSpc>
            </a:pPr>
            <a:r>
              <a:rPr lang="en-US" sz="1600" b="1" dirty="0">
                <a:solidFill>
                  <a:srgbClr val="0D7195"/>
                </a:solidFill>
                <a:latin typeface="Avenir Book"/>
                <a:ea typeface="Avenir Next Demi Bold" charset="0"/>
                <a:cs typeface="Avenir Next Demi Bold" charset="0"/>
              </a:rPr>
              <a:t>The next generation </a:t>
            </a:r>
            <a:r>
              <a:rPr lang="en-US" sz="1600" b="1" dirty="0" smtClean="0">
                <a:solidFill>
                  <a:srgbClr val="0D7195"/>
                </a:solidFill>
                <a:latin typeface="Avenir Book"/>
                <a:ea typeface="Avenir Next Demi Bold" charset="0"/>
                <a:cs typeface="Avenir Next Demi Bold" charset="0"/>
              </a:rPr>
              <a:t>of games</a:t>
            </a:r>
          </a:p>
        </p:txBody>
      </p:sp>
      <p:sp>
        <p:nvSpPr>
          <p:cNvPr id="8" name="AutoShape 2"/>
          <p:cNvSpPr>
            <a:spLocks/>
          </p:cNvSpPr>
          <p:nvPr/>
        </p:nvSpPr>
        <p:spPr bwMode="auto">
          <a:xfrm>
            <a:off x="364455" y="1918544"/>
            <a:ext cx="3819884" cy="42484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lvl="0" indent="-171450">
              <a:lnSpc>
                <a:spcPct val="114000"/>
              </a:lnSpc>
              <a:buClr>
                <a:schemeClr val="accent2"/>
              </a:buClr>
              <a:buFont typeface="Wingdings" charset="2"/>
              <a:buChar char="§"/>
            </a:pPr>
            <a:r>
              <a:rPr lang="en-US" sz="1100" dirty="0">
                <a:solidFill>
                  <a:schemeClr val="tx1"/>
                </a:solidFill>
                <a:latin typeface="Avenir Book"/>
                <a:ea typeface="Avenir Next" charset="0"/>
                <a:cs typeface="Avenir Next" charset="0"/>
              </a:rPr>
              <a:t>Allows game publishers to maintain their own in-game </a:t>
            </a:r>
            <a:r>
              <a:rPr lang="en-US" sz="1100" dirty="0" smtClean="0">
                <a:solidFill>
                  <a:schemeClr val="tx1"/>
                </a:solidFill>
                <a:latin typeface="Avenir Book"/>
                <a:ea typeface="Avenir Next" charset="0"/>
                <a:cs typeface="Avenir Next" charset="0"/>
              </a:rPr>
              <a:t>credits.</a:t>
            </a:r>
            <a:endParaRPr lang="en-US" sz="1100" dirty="0">
              <a:solidFill>
                <a:schemeClr val="tx1"/>
              </a:solidFill>
              <a:latin typeface="Avenir Book"/>
              <a:ea typeface="Avenir Next" charset="0"/>
              <a:cs typeface="Avenir Next" charset="0"/>
            </a:endParaRPr>
          </a:p>
          <a:p>
            <a:pPr indent="-171450">
              <a:lnSpc>
                <a:spcPct val="114000"/>
              </a:lnSpc>
              <a:buClr>
                <a:schemeClr val="accent2"/>
              </a:buClr>
              <a:buFont typeface="Wingdings" charset="2"/>
              <a:buChar char="§"/>
            </a:pPr>
            <a:endParaRPr lang="en-US" sz="1100" dirty="0">
              <a:solidFill>
                <a:schemeClr val="tx1"/>
              </a:solidFill>
              <a:latin typeface="Avenir Book"/>
              <a:ea typeface="Avenir Next" charset="0"/>
              <a:cs typeface="Avenir Next" charset="0"/>
            </a:endParaRPr>
          </a:p>
          <a:p>
            <a:pPr lvl="0" indent="-171450">
              <a:lnSpc>
                <a:spcPct val="114000"/>
              </a:lnSpc>
              <a:buClr>
                <a:schemeClr val="accent2"/>
              </a:buClr>
              <a:buFont typeface="Wingdings" charset="2"/>
              <a:buChar char="§"/>
            </a:pPr>
            <a:r>
              <a:rPr lang="en-US" sz="1100" dirty="0">
                <a:solidFill>
                  <a:schemeClr val="tx1"/>
                </a:solidFill>
                <a:latin typeface="Avenir Book"/>
                <a:ea typeface="Avenir Next" charset="0"/>
                <a:cs typeface="Avenir Next" charset="0"/>
              </a:rPr>
              <a:t>Offers a </a:t>
            </a:r>
            <a:r>
              <a:rPr lang="en-US" sz="1100" dirty="0" smtClean="0">
                <a:solidFill>
                  <a:schemeClr val="tx1"/>
                </a:solidFill>
                <a:latin typeface="Avenir Book"/>
                <a:ea typeface="Avenir Next" charset="0"/>
                <a:cs typeface="Avenir Next" charset="0"/>
              </a:rPr>
              <a:t>web-platform exchange</a:t>
            </a:r>
            <a:r>
              <a:rPr lang="en-US" sz="1100" dirty="0">
                <a:solidFill>
                  <a:schemeClr val="tx1"/>
                </a:solidFill>
                <a:latin typeface="Avenir Book"/>
                <a:ea typeface="Avenir Next" charset="0"/>
                <a:cs typeface="Avenir Next" charset="0"/>
              </a:rPr>
              <a:t>, purchase and transfer the in-game credits, accessible from the Desktop, Mobile, and In-game browser window.</a:t>
            </a:r>
          </a:p>
          <a:p>
            <a:pPr indent="-171450">
              <a:lnSpc>
                <a:spcPct val="114000"/>
              </a:lnSpc>
              <a:buClr>
                <a:schemeClr val="accent2"/>
              </a:buClr>
              <a:buFont typeface="Wingdings" charset="2"/>
              <a:buChar char="§"/>
            </a:pPr>
            <a:endParaRPr lang="en-US" sz="1100" dirty="0">
              <a:solidFill>
                <a:schemeClr val="tx1"/>
              </a:solidFill>
              <a:latin typeface="Avenir Book"/>
              <a:ea typeface="Avenir Next" charset="0"/>
              <a:cs typeface="Avenir Next" charset="0"/>
            </a:endParaRPr>
          </a:p>
          <a:p>
            <a:pPr lvl="0" indent="-171450">
              <a:lnSpc>
                <a:spcPct val="114000"/>
              </a:lnSpc>
              <a:buClr>
                <a:schemeClr val="accent2"/>
              </a:buClr>
              <a:buFont typeface="Wingdings" charset="2"/>
              <a:buChar char="§"/>
            </a:pPr>
            <a:r>
              <a:rPr lang="en-US" sz="1100" dirty="0">
                <a:solidFill>
                  <a:schemeClr val="tx1"/>
                </a:solidFill>
                <a:latin typeface="Avenir Book"/>
                <a:ea typeface="Avenir Next" charset="0"/>
                <a:cs typeface="Avenir Next" charset="0"/>
              </a:rPr>
              <a:t>Facilitates the buying of in-game credits and in-game products, enabling users to purchase outside of the game as well.</a:t>
            </a:r>
          </a:p>
          <a:p>
            <a:pPr indent="-171450">
              <a:lnSpc>
                <a:spcPct val="114000"/>
              </a:lnSpc>
              <a:buClr>
                <a:schemeClr val="accent2"/>
              </a:buClr>
              <a:buFont typeface="Wingdings" charset="2"/>
              <a:buChar char="§"/>
            </a:pPr>
            <a:endParaRPr lang="en-US" sz="1100" dirty="0">
              <a:solidFill>
                <a:schemeClr val="tx1"/>
              </a:solidFill>
              <a:latin typeface="Avenir Book"/>
              <a:ea typeface="Avenir Next" charset="0"/>
              <a:cs typeface="Avenir Next" charset="0"/>
            </a:endParaRPr>
          </a:p>
          <a:p>
            <a:pPr lvl="0" indent="-171450">
              <a:lnSpc>
                <a:spcPct val="114000"/>
              </a:lnSpc>
              <a:buClr>
                <a:schemeClr val="accent2"/>
              </a:buClr>
              <a:buFont typeface="Wingdings" charset="2"/>
              <a:buChar char="§"/>
            </a:pPr>
            <a:r>
              <a:rPr lang="en-US" sz="1100" dirty="0">
                <a:solidFill>
                  <a:schemeClr val="tx1"/>
                </a:solidFill>
                <a:latin typeface="Avenir Book"/>
                <a:ea typeface="Avenir Next" charset="0"/>
                <a:cs typeface="Avenir Next" charset="0"/>
              </a:rPr>
              <a:t>Supports game publishers to create an ecosystem of spending and earning by paying through a two-way exchangeability model.</a:t>
            </a:r>
          </a:p>
          <a:p>
            <a:pPr indent="-171450">
              <a:lnSpc>
                <a:spcPct val="114000"/>
              </a:lnSpc>
              <a:buClr>
                <a:schemeClr val="accent2"/>
              </a:buClr>
              <a:buFont typeface="Wingdings" charset="2"/>
              <a:buChar char="§"/>
            </a:pPr>
            <a:endParaRPr lang="en-US" sz="1100" dirty="0">
              <a:solidFill>
                <a:schemeClr val="tx1"/>
              </a:solidFill>
              <a:latin typeface="Avenir Book"/>
              <a:ea typeface="Avenir Next" charset="0"/>
              <a:cs typeface="Avenir Next" charset="0"/>
            </a:endParaRPr>
          </a:p>
          <a:p>
            <a:pPr lvl="0" indent="-171450">
              <a:lnSpc>
                <a:spcPct val="114000"/>
              </a:lnSpc>
              <a:buClr>
                <a:schemeClr val="accent2"/>
              </a:buClr>
              <a:buFont typeface="Wingdings" charset="2"/>
              <a:buChar char="§"/>
            </a:pPr>
            <a:r>
              <a:rPr lang="en-US" sz="1100" dirty="0">
                <a:solidFill>
                  <a:schemeClr val="tx1"/>
                </a:solidFill>
                <a:latin typeface="Avenir Book"/>
                <a:ea typeface="Avenir Next" charset="0"/>
                <a:cs typeface="Avenir Next" charset="0"/>
              </a:rPr>
              <a:t>Game publishers do not need to rely </a:t>
            </a:r>
            <a:r>
              <a:rPr lang="en-US" sz="1100" dirty="0" smtClean="0">
                <a:solidFill>
                  <a:schemeClr val="tx1"/>
                </a:solidFill>
                <a:latin typeface="Avenir Book"/>
                <a:ea typeface="Avenir Next" charset="0"/>
                <a:cs typeface="Avenir Next" charset="0"/>
              </a:rPr>
              <a:t>on Google / Apple </a:t>
            </a:r>
            <a:r>
              <a:rPr lang="en-US" sz="1100" dirty="0">
                <a:solidFill>
                  <a:schemeClr val="tx1"/>
                </a:solidFill>
                <a:latin typeface="Avenir Book"/>
                <a:ea typeface="Avenir Next" charset="0"/>
                <a:cs typeface="Avenir Next" charset="0"/>
              </a:rPr>
              <a:t>in-app payment solutions </a:t>
            </a:r>
            <a:r>
              <a:rPr lang="en-US" sz="1100" dirty="0" smtClean="0">
                <a:solidFill>
                  <a:schemeClr val="tx1"/>
                </a:solidFill>
                <a:latin typeface="Avenir Book"/>
                <a:ea typeface="Avenir Next" charset="0"/>
                <a:cs typeface="Avenir Next" charset="0"/>
              </a:rPr>
              <a:t>any more.</a:t>
            </a:r>
          </a:p>
          <a:p>
            <a:pPr lvl="0" indent="-171450">
              <a:lnSpc>
                <a:spcPct val="114000"/>
              </a:lnSpc>
              <a:buClr>
                <a:schemeClr val="accent2"/>
              </a:buClr>
              <a:buFont typeface="Wingdings" charset="2"/>
              <a:buChar char="§"/>
            </a:pPr>
            <a:endParaRPr lang="en-US" sz="1100" dirty="0" smtClean="0">
              <a:solidFill>
                <a:schemeClr val="tx1"/>
              </a:solidFill>
              <a:latin typeface="Avenir Book"/>
              <a:ea typeface="Avenir Next" charset="0"/>
              <a:cs typeface="Avenir Next" charset="0"/>
            </a:endParaRPr>
          </a:p>
          <a:p>
            <a:pPr indent="-171450">
              <a:lnSpc>
                <a:spcPct val="114000"/>
              </a:lnSpc>
              <a:buClr>
                <a:schemeClr val="accent2"/>
              </a:buClr>
              <a:buFont typeface="Wingdings" charset="2"/>
              <a:buChar char="§"/>
            </a:pPr>
            <a:r>
              <a:rPr lang="en-US" sz="1100" dirty="0">
                <a:solidFill>
                  <a:schemeClr val="tx1"/>
                </a:solidFill>
                <a:latin typeface="Avenir Book"/>
                <a:ea typeface="Avenir Next" charset="0"/>
                <a:cs typeface="Avenir Next" charset="0"/>
              </a:rPr>
              <a:t>The currency can also be purchased on designated exchanges or purchased directly from the “New Co.” platform itself.</a:t>
            </a:r>
          </a:p>
          <a:p>
            <a:pPr lvl="0" indent="-171450">
              <a:lnSpc>
                <a:spcPct val="114000"/>
              </a:lnSpc>
              <a:buClr>
                <a:schemeClr val="accent2"/>
              </a:buClr>
              <a:buFont typeface="Wingdings" charset="2"/>
              <a:buChar char="§"/>
            </a:pPr>
            <a:endParaRPr lang="en-US" sz="1200" dirty="0">
              <a:solidFill>
                <a:schemeClr val="accent1">
                  <a:lumMod val="75000"/>
                </a:schemeClr>
              </a:solidFill>
              <a:latin typeface="Avenir Book"/>
              <a:ea typeface="Avenir Next" charset="0"/>
              <a:cs typeface="Avenir Next" charset="0"/>
            </a:endParaRPr>
          </a:p>
          <a:p>
            <a:pPr marL="171450" lvl="0" indent="-171450">
              <a:spcBef>
                <a:spcPts val="600"/>
              </a:spcBef>
              <a:spcAft>
                <a:spcPts val="0"/>
              </a:spcAft>
              <a:buFont typeface="Arial" panose="020B0604020202020204" pitchFamily="34" charset="0"/>
              <a:buChar char="•"/>
            </a:pPr>
            <a:endParaRPr lang="en-US" sz="1200" dirty="0">
              <a:solidFill>
                <a:srgbClr val="132648"/>
              </a:solidFill>
              <a:latin typeface="Avenir Book"/>
              <a:ea typeface="Avenir Book" charset="0"/>
              <a:cs typeface="Avenir Book" charset="0"/>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2927" y="1414488"/>
            <a:ext cx="2760346" cy="1552694"/>
          </a:xfrm>
          <a:prstGeom prst="rect">
            <a:avLst/>
          </a:prstGeom>
        </p:spPr>
      </p:pic>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01782" y="1417949"/>
            <a:ext cx="2043593" cy="1533392"/>
          </a:xfrm>
          <a:prstGeom prst="rect">
            <a:avLst/>
          </a:prstGeom>
        </p:spPr>
      </p:pic>
      <p:sp>
        <p:nvSpPr>
          <p:cNvPr id="11" name="AutoShape 2"/>
          <p:cNvSpPr>
            <a:spLocks/>
          </p:cNvSpPr>
          <p:nvPr/>
        </p:nvSpPr>
        <p:spPr bwMode="auto">
          <a:xfrm>
            <a:off x="4540919" y="2854648"/>
            <a:ext cx="4140132" cy="31683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indent="-171450">
              <a:lnSpc>
                <a:spcPct val="114000"/>
              </a:lnSpc>
              <a:buClr>
                <a:schemeClr val="accent2"/>
              </a:buClr>
              <a:buFont typeface="Wingdings" charset="2"/>
              <a:buChar char="§"/>
            </a:pPr>
            <a:endParaRPr lang="en-US" sz="1200" dirty="0">
              <a:solidFill>
                <a:schemeClr val="accent1">
                  <a:lumMod val="75000"/>
                </a:schemeClr>
              </a:solidFill>
              <a:latin typeface="Avenir Book"/>
              <a:ea typeface="Avenir Next" charset="0"/>
              <a:cs typeface="Avenir Next" charset="0"/>
            </a:endParaRPr>
          </a:p>
          <a:p>
            <a:pPr indent="-171450">
              <a:lnSpc>
                <a:spcPct val="114000"/>
              </a:lnSpc>
              <a:buClr>
                <a:schemeClr val="accent2"/>
              </a:buClr>
              <a:buFont typeface="Wingdings" charset="2"/>
              <a:buChar char="§"/>
            </a:pPr>
            <a:endParaRPr lang="en-US" sz="1100" dirty="0">
              <a:solidFill>
                <a:schemeClr val="accent1">
                  <a:lumMod val="75000"/>
                </a:schemeClr>
              </a:solidFill>
              <a:latin typeface="Avenir Book"/>
              <a:ea typeface="Avenir Next" charset="0"/>
              <a:cs typeface="Avenir Next" charset="0"/>
            </a:endParaRPr>
          </a:p>
          <a:p>
            <a:pPr lvl="0" indent="-171450">
              <a:lnSpc>
                <a:spcPct val="114000"/>
              </a:lnSpc>
              <a:buClr>
                <a:schemeClr val="accent2"/>
              </a:buClr>
              <a:buFont typeface="Wingdings" charset="2"/>
              <a:buChar char="§"/>
            </a:pPr>
            <a:r>
              <a:rPr lang="en-US" sz="1100" dirty="0">
                <a:solidFill>
                  <a:schemeClr val="accent1">
                    <a:lumMod val="75000"/>
                  </a:schemeClr>
                </a:solidFill>
                <a:latin typeface="Avenir Book"/>
                <a:ea typeface="Avenir Next" charset="0"/>
                <a:cs typeface="Avenir Next" charset="0"/>
              </a:rPr>
              <a:t>Users must purchase currency in order to acquire in-game power-ups for upgrading their games' characters.</a:t>
            </a:r>
          </a:p>
          <a:p>
            <a:pPr indent="-171450">
              <a:lnSpc>
                <a:spcPct val="114000"/>
              </a:lnSpc>
              <a:buClr>
                <a:schemeClr val="accent2"/>
              </a:buClr>
              <a:buFont typeface="Wingdings" charset="2"/>
              <a:buChar char="§"/>
            </a:pPr>
            <a:endParaRPr lang="en-US" sz="1100" dirty="0">
              <a:solidFill>
                <a:schemeClr val="accent1">
                  <a:lumMod val="75000"/>
                </a:schemeClr>
              </a:solidFill>
              <a:latin typeface="Avenir Book"/>
              <a:ea typeface="Avenir Next" charset="0"/>
              <a:cs typeface="Avenir Next" charset="0"/>
            </a:endParaRPr>
          </a:p>
          <a:p>
            <a:pPr lvl="0" indent="-171450">
              <a:lnSpc>
                <a:spcPct val="114000"/>
              </a:lnSpc>
              <a:buClr>
                <a:schemeClr val="accent2"/>
              </a:buClr>
              <a:buFont typeface="Wingdings" charset="2"/>
              <a:buChar char="§"/>
            </a:pPr>
            <a:r>
              <a:rPr lang="en-US" sz="1100" dirty="0">
                <a:solidFill>
                  <a:schemeClr val="accent1">
                    <a:lumMod val="75000"/>
                  </a:schemeClr>
                </a:solidFill>
                <a:latin typeface="Avenir Book"/>
                <a:ea typeface="Avenir Next" charset="0"/>
                <a:cs typeface="Avenir Next" charset="0"/>
              </a:rPr>
              <a:t>Accumulated in-game power-ups can be exchanged for currency as well.</a:t>
            </a:r>
          </a:p>
          <a:p>
            <a:pPr indent="-171450">
              <a:lnSpc>
                <a:spcPct val="114000"/>
              </a:lnSpc>
              <a:buClr>
                <a:schemeClr val="accent2"/>
              </a:buClr>
              <a:buFont typeface="Wingdings" charset="2"/>
              <a:buChar char="§"/>
            </a:pPr>
            <a:endParaRPr lang="en-US" sz="1100" dirty="0">
              <a:solidFill>
                <a:schemeClr val="accent1">
                  <a:lumMod val="75000"/>
                </a:schemeClr>
              </a:solidFill>
              <a:latin typeface="Avenir Book"/>
              <a:ea typeface="Avenir Next" charset="0"/>
              <a:cs typeface="Avenir Next" charset="0"/>
            </a:endParaRPr>
          </a:p>
          <a:p>
            <a:pPr lvl="0" indent="-171450">
              <a:lnSpc>
                <a:spcPct val="114000"/>
              </a:lnSpc>
              <a:buClr>
                <a:schemeClr val="accent2"/>
              </a:buClr>
              <a:buFont typeface="Wingdings" charset="2"/>
              <a:buChar char="§"/>
            </a:pPr>
            <a:r>
              <a:rPr lang="en-US" sz="1100" dirty="0">
                <a:solidFill>
                  <a:schemeClr val="accent1">
                    <a:lumMod val="75000"/>
                  </a:schemeClr>
                </a:solidFill>
                <a:latin typeface="Avenir Book"/>
                <a:ea typeface="Avenir Next" charset="0"/>
                <a:cs typeface="Avenir Next" charset="0"/>
              </a:rPr>
              <a:t>There will be a universal e-wallet available for the gamers and the platform will automatically detect the e-wallet once it is integrated into a publisher’s game.</a:t>
            </a:r>
          </a:p>
          <a:p>
            <a:pPr indent="-171450">
              <a:lnSpc>
                <a:spcPct val="114000"/>
              </a:lnSpc>
              <a:buClr>
                <a:schemeClr val="accent2"/>
              </a:buClr>
              <a:buFont typeface="Wingdings" charset="2"/>
              <a:buChar char="§"/>
            </a:pPr>
            <a:endParaRPr lang="en-US" sz="1100" dirty="0">
              <a:solidFill>
                <a:schemeClr val="accent1">
                  <a:lumMod val="75000"/>
                </a:schemeClr>
              </a:solidFill>
              <a:latin typeface="Avenir Book"/>
              <a:ea typeface="Avenir Next" charset="0"/>
              <a:cs typeface="Avenir Next" charset="0"/>
            </a:endParaRPr>
          </a:p>
          <a:p>
            <a:pPr lvl="0" indent="-171450">
              <a:lnSpc>
                <a:spcPct val="114000"/>
              </a:lnSpc>
              <a:buClr>
                <a:schemeClr val="accent2"/>
              </a:buClr>
              <a:buFont typeface="Wingdings" charset="2"/>
              <a:buChar char="§"/>
            </a:pPr>
            <a:r>
              <a:rPr lang="en-US" sz="1100" dirty="0">
                <a:solidFill>
                  <a:schemeClr val="accent1">
                    <a:lumMod val="75000"/>
                  </a:schemeClr>
                </a:solidFill>
                <a:latin typeface="Avenir Book"/>
                <a:ea typeface="Avenir Next" charset="0"/>
                <a:cs typeface="Avenir Next" charset="0"/>
              </a:rPr>
              <a:t>All games will be linkable and all games’ in-game credits can be exchanged with each other.</a:t>
            </a:r>
          </a:p>
          <a:p>
            <a:pPr indent="-171450">
              <a:lnSpc>
                <a:spcPct val="114000"/>
              </a:lnSpc>
              <a:buClr>
                <a:schemeClr val="accent2"/>
              </a:buClr>
              <a:buFont typeface="Wingdings" charset="2"/>
              <a:buChar char="§"/>
            </a:pPr>
            <a:endParaRPr lang="en-US" sz="1100" dirty="0">
              <a:solidFill>
                <a:schemeClr val="accent1">
                  <a:lumMod val="75000"/>
                </a:schemeClr>
              </a:solidFill>
              <a:latin typeface="Avenir Book"/>
              <a:ea typeface="Avenir Next" charset="0"/>
              <a:cs typeface="Avenir Next" charset="0"/>
            </a:endParaRPr>
          </a:p>
          <a:p>
            <a:pPr lvl="0" indent="-171450">
              <a:lnSpc>
                <a:spcPct val="114000"/>
              </a:lnSpc>
              <a:buClr>
                <a:schemeClr val="accent2"/>
              </a:buClr>
              <a:buFont typeface="Wingdings" charset="2"/>
              <a:buChar char="§"/>
            </a:pPr>
            <a:r>
              <a:rPr lang="en-US" sz="1100" dirty="0">
                <a:solidFill>
                  <a:schemeClr val="accent1">
                    <a:lumMod val="75000"/>
                  </a:schemeClr>
                </a:solidFill>
                <a:latin typeface="Avenir Book"/>
                <a:ea typeface="Avenir Next" charset="0"/>
                <a:cs typeface="Avenir Next" charset="0"/>
              </a:rPr>
              <a:t>Each user has an account of different currencies.</a:t>
            </a:r>
          </a:p>
          <a:p>
            <a:pPr marL="171450" lvl="0" indent="-171450">
              <a:spcBef>
                <a:spcPts val="600"/>
              </a:spcBef>
              <a:spcAft>
                <a:spcPts val="0"/>
              </a:spcAft>
              <a:buFont typeface="Arial" panose="020B0604020202020204" pitchFamily="34" charset="0"/>
              <a:buChar char="•"/>
            </a:pPr>
            <a:endParaRPr lang="en-US" sz="1200" dirty="0">
              <a:solidFill>
                <a:srgbClr val="132648"/>
              </a:solidFill>
              <a:latin typeface="Avenir Book"/>
              <a:ea typeface="Avenir Book" charset="0"/>
              <a:cs typeface="Avenir Book" charset="0"/>
            </a:endParaRPr>
          </a:p>
        </p:txBody>
      </p:sp>
      <p:sp>
        <p:nvSpPr>
          <p:cNvPr id="15" name="Slide Number Placeholder 1"/>
          <p:cNvSpPr txBox="1">
            <a:spLocks/>
          </p:cNvSpPr>
          <p:nvPr/>
        </p:nvSpPr>
        <p:spPr bwMode="auto">
          <a:xfrm>
            <a:off x="8175500" y="6527056"/>
            <a:ext cx="788988"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prstTxWarp prst="textNoShape">
              <a:avLst/>
            </a:prstTxWarp>
          </a:bodyPr>
          <a:lstStyle>
            <a:defPPr>
              <a:defRPr lang="de-DE"/>
            </a:defPPr>
            <a:lvl1pPr algn="r" rtl="0" fontAlgn="base" hangingPunct="0">
              <a:spcBef>
                <a:spcPct val="0"/>
              </a:spcBef>
              <a:spcAft>
                <a:spcPct val="0"/>
              </a:spcAft>
              <a:defRPr sz="1050" kern="1200">
                <a:solidFill>
                  <a:schemeClr val="bg2"/>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marL="4572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marL="9144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marL="13716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marL="18288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marL="22860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marL="27432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marL="32004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marL="36576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r>
              <a:rPr lang="de-DE" altLang="de-DE" dirty="0" smtClean="0">
                <a:solidFill>
                  <a:schemeClr val="bg1"/>
                </a:solidFill>
              </a:rPr>
              <a:t>16</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0"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smtClean="0">
                <a:solidFill>
                  <a:srgbClr val="0D7195"/>
                </a:solidFill>
                <a:latin typeface="Avenir Next Medium" charset="0"/>
                <a:ea typeface="Avenir Next Medium" charset="0"/>
                <a:cs typeface="Avenir Next Medium" charset="0"/>
              </a:rPr>
              <a:t>Summary: </a:t>
            </a:r>
            <a:r>
              <a:rPr lang="en-US" altLang="de-DE" sz="2000" b="1" dirty="0" err="1" smtClean="0">
                <a:solidFill>
                  <a:srgbClr val="0D7195"/>
                </a:solidFill>
                <a:latin typeface="Avenir Next Medium" charset="0"/>
                <a:ea typeface="Avenir Next Medium" charset="0"/>
                <a:cs typeface="Avenir Next Medium" charset="0"/>
              </a:rPr>
              <a:t>TokenPlay</a:t>
            </a:r>
            <a:r>
              <a:rPr lang="en-US" altLang="de-DE" sz="2000" b="1" dirty="0" smtClean="0">
                <a:solidFill>
                  <a:srgbClr val="0D7195"/>
                </a:solidFill>
                <a:latin typeface="Avenir Next Medium" charset="0"/>
                <a:ea typeface="Avenir Next Medium" charset="0"/>
                <a:cs typeface="Avenir Next Medium" charset="0"/>
              </a:rPr>
              <a:t> Advantages</a:t>
            </a:r>
            <a:endParaRPr lang="en-US" altLang="de-DE" sz="2000" b="1" dirty="0">
              <a:solidFill>
                <a:srgbClr val="0D7195"/>
              </a:solidFill>
              <a:latin typeface="Avenir Next Medium" charset="0"/>
              <a:ea typeface="Avenir Next Medium" charset="0"/>
              <a:cs typeface="Avenir Next Medium" charset="0"/>
            </a:endParaRPr>
          </a:p>
        </p:txBody>
      </p:sp>
      <p:sp>
        <p:nvSpPr>
          <p:cNvPr id="21" name="Line 5"/>
          <p:cNvSpPr>
            <a:spLocks noChangeShapeType="1"/>
          </p:cNvSpPr>
          <p:nvPr/>
        </p:nvSpPr>
        <p:spPr bwMode="auto">
          <a:xfrm>
            <a:off x="477589" y="692696"/>
            <a:ext cx="3950395"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10067470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pic>
        <p:nvPicPr>
          <p:cNvPr id="1026" name="Picture 2" descr="Image result for gaming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76872"/>
            <a:ext cx="9252520" cy="476349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p:cNvSpPr>
            <a:spLocks/>
          </p:cNvSpPr>
          <p:nvPr/>
        </p:nvSpPr>
        <p:spPr bwMode="auto">
          <a:xfrm>
            <a:off x="1043608" y="548680"/>
            <a:ext cx="7056784" cy="12241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algn="ctr"/>
            <a:r>
              <a:rPr lang="en-CA" sz="2400" b="1" dirty="0">
                <a:solidFill>
                  <a:schemeClr val="tx1"/>
                </a:solidFill>
                <a:latin typeface="Avenir Book"/>
              </a:rPr>
              <a:t>TOKENPLAY IS </a:t>
            </a:r>
            <a:r>
              <a:rPr lang="en-CA" sz="2400" b="1" dirty="0" smtClean="0">
                <a:solidFill>
                  <a:schemeClr val="tx1"/>
                </a:solidFill>
                <a:latin typeface="Avenir Book"/>
              </a:rPr>
              <a:t>THE </a:t>
            </a:r>
            <a:r>
              <a:rPr lang="en-CA" sz="2400" b="1" dirty="0" smtClean="0">
                <a:solidFill>
                  <a:srgbClr val="0D7195"/>
                </a:solidFill>
                <a:latin typeface="Avenir Book"/>
              </a:rPr>
              <a:t>FIRST TO MARKET BLOCKCHAIN-ENABLED </a:t>
            </a:r>
            <a:r>
              <a:rPr lang="en-CA" sz="2400" b="1" dirty="0">
                <a:solidFill>
                  <a:srgbClr val="0D7195"/>
                </a:solidFill>
                <a:latin typeface="Avenir Book"/>
              </a:rPr>
              <a:t>PAYMENT PLATFORM </a:t>
            </a:r>
            <a:r>
              <a:rPr lang="en-CA" sz="2400" b="1" dirty="0">
                <a:solidFill>
                  <a:schemeClr val="tx1"/>
                </a:solidFill>
                <a:latin typeface="Avenir Book"/>
              </a:rPr>
              <a:t>FOR THE GAMING </a:t>
            </a:r>
            <a:r>
              <a:rPr lang="en-CA" sz="2400" b="1" dirty="0" smtClean="0">
                <a:solidFill>
                  <a:schemeClr val="tx1"/>
                </a:solidFill>
                <a:latin typeface="Avenir Book"/>
              </a:rPr>
              <a:t>INDUSTRY</a:t>
            </a:r>
            <a:endParaRPr lang="en-US" sz="2400" dirty="0">
              <a:solidFill>
                <a:schemeClr val="tx1"/>
              </a:solidFill>
              <a:latin typeface="Avenir Book"/>
            </a:endParaRPr>
          </a:p>
        </p:txBody>
      </p:sp>
      <p:sp>
        <p:nvSpPr>
          <p:cNvPr id="28" name="Hexagon 27"/>
          <p:cNvSpPr/>
          <p:nvPr/>
        </p:nvSpPr>
        <p:spPr bwMode="auto">
          <a:xfrm>
            <a:off x="3491880" y="3212976"/>
            <a:ext cx="2520280" cy="3312368"/>
          </a:xfrm>
          <a:prstGeom prst="rect">
            <a:avLst/>
          </a:prstGeom>
          <a:solidFill>
            <a:schemeClr val="accent2">
              <a:lumMod val="50000"/>
              <a:alpha val="81000"/>
            </a:scheme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27" name="Hexagon 26"/>
          <p:cNvSpPr/>
          <p:nvPr/>
        </p:nvSpPr>
        <p:spPr bwMode="auto">
          <a:xfrm>
            <a:off x="683568" y="3212976"/>
            <a:ext cx="2520280" cy="3312368"/>
          </a:xfrm>
          <a:prstGeom prst="rect">
            <a:avLst/>
          </a:prstGeom>
          <a:solidFill>
            <a:schemeClr val="accent2">
              <a:lumMod val="50000"/>
              <a:alpha val="81000"/>
            </a:scheme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25" name="TextBox 24"/>
          <p:cNvSpPr txBox="1"/>
          <p:nvPr/>
        </p:nvSpPr>
        <p:spPr>
          <a:xfrm>
            <a:off x="971600" y="4135720"/>
            <a:ext cx="1944216" cy="2123658"/>
          </a:xfrm>
          <a:prstGeom prst="rect">
            <a:avLst/>
          </a:prstGeom>
          <a:noFill/>
        </p:spPr>
        <p:txBody>
          <a:bodyPr wrap="square" rtlCol="0">
            <a:spAutoFit/>
          </a:bodyPr>
          <a:lstStyle/>
          <a:p>
            <a:r>
              <a:rPr lang="en-US" sz="1200" dirty="0" err="1">
                <a:solidFill>
                  <a:schemeClr val="bg1"/>
                </a:solidFill>
                <a:latin typeface="Avenir Book"/>
                <a:ea typeface="Avenir Next" charset="0"/>
                <a:cs typeface="Avenir Next" charset="0"/>
              </a:rPr>
              <a:t>TokenPlay</a:t>
            </a:r>
            <a:r>
              <a:rPr lang="en-US" sz="1200" dirty="0">
                <a:solidFill>
                  <a:schemeClr val="bg1"/>
                </a:solidFill>
                <a:latin typeface="Avenir Book"/>
                <a:ea typeface="Avenir Next" charset="0"/>
                <a:cs typeface="Avenir Next" charset="0"/>
              </a:rPr>
              <a:t> has </a:t>
            </a:r>
            <a:r>
              <a:rPr lang="en-US" sz="1200" b="1" dirty="0">
                <a:solidFill>
                  <a:schemeClr val="bg1"/>
                </a:solidFill>
                <a:latin typeface="Avenir Book"/>
                <a:ea typeface="Avenir Next Demi Bold" charset="0"/>
                <a:cs typeface="Avenir Next Demi Bold" charset="0"/>
              </a:rPr>
              <a:t>low risk </a:t>
            </a:r>
            <a:r>
              <a:rPr lang="en-US" sz="1200" b="1" dirty="0" smtClean="0">
                <a:solidFill>
                  <a:schemeClr val="bg1"/>
                </a:solidFill>
                <a:latin typeface="Avenir Book"/>
                <a:ea typeface="Avenir Next Demi Bold" charset="0"/>
                <a:cs typeface="Avenir Next Demi Bold" charset="0"/>
              </a:rPr>
              <a:t>margins</a:t>
            </a:r>
            <a:r>
              <a:rPr lang="en-US" sz="1200" dirty="0" smtClean="0">
                <a:solidFill>
                  <a:schemeClr val="bg1"/>
                </a:solidFill>
                <a:latin typeface="Avenir Book"/>
                <a:ea typeface="Avenir Next Demi Bold" charset="0"/>
                <a:cs typeface="Avenir Next Demi Bold" charset="0"/>
              </a:rPr>
              <a:t>, </a:t>
            </a:r>
            <a:r>
              <a:rPr lang="en-US" sz="1200" dirty="0" smtClean="0">
                <a:solidFill>
                  <a:schemeClr val="bg1"/>
                </a:solidFill>
                <a:latin typeface="Avenir Book"/>
                <a:ea typeface="Avenir Next" charset="0"/>
                <a:cs typeface="Avenir Next" charset="0"/>
              </a:rPr>
              <a:t>as </a:t>
            </a:r>
            <a:r>
              <a:rPr lang="en-US" sz="1200" dirty="0">
                <a:solidFill>
                  <a:schemeClr val="bg1"/>
                </a:solidFill>
                <a:latin typeface="Avenir Book"/>
                <a:ea typeface="Avenir Next" charset="0"/>
                <a:cs typeface="Avenir Next" charset="0"/>
              </a:rPr>
              <a:t>it will be </a:t>
            </a:r>
            <a:r>
              <a:rPr lang="en-US" sz="1200" b="1" dirty="0" smtClean="0">
                <a:solidFill>
                  <a:schemeClr val="bg1"/>
                </a:solidFill>
                <a:latin typeface="Avenir Book"/>
                <a:ea typeface="Avenir Next" charset="0"/>
                <a:cs typeface="Avenir Next" charset="0"/>
              </a:rPr>
              <a:t>anchored transnationally </a:t>
            </a:r>
            <a:r>
              <a:rPr lang="en-US" sz="1200" dirty="0">
                <a:solidFill>
                  <a:schemeClr val="bg1"/>
                </a:solidFill>
                <a:latin typeface="Avenir Book"/>
                <a:ea typeface="Avenir Next" charset="0"/>
                <a:cs typeface="Avenir Next" charset="0"/>
              </a:rPr>
              <a:t>and wedded innovatively with the foundational </a:t>
            </a:r>
            <a:r>
              <a:rPr lang="en-US" sz="1200" dirty="0" err="1">
                <a:solidFill>
                  <a:schemeClr val="bg1"/>
                </a:solidFill>
                <a:latin typeface="Avenir Book"/>
                <a:ea typeface="Avenir Next" charset="0"/>
                <a:cs typeface="Avenir Next" charset="0"/>
              </a:rPr>
              <a:t>blockchain</a:t>
            </a:r>
            <a:r>
              <a:rPr lang="en-US" sz="1200" dirty="0">
                <a:solidFill>
                  <a:schemeClr val="bg1"/>
                </a:solidFill>
                <a:latin typeface="Avenir Book"/>
                <a:ea typeface="Avenir Next" charset="0"/>
                <a:cs typeface="Avenir Next" charset="0"/>
              </a:rPr>
              <a:t> technology, that is on the road to </a:t>
            </a:r>
            <a:r>
              <a:rPr lang="en-US" sz="1200" dirty="0">
                <a:solidFill>
                  <a:schemeClr val="bg1"/>
                </a:solidFill>
                <a:latin typeface="Avenir Book"/>
                <a:ea typeface="Avenir Next Demi Bold" charset="0"/>
                <a:cs typeface="Avenir Next Demi Bold" charset="0"/>
              </a:rPr>
              <a:t>transforming the economy and society of the future.</a:t>
            </a:r>
          </a:p>
          <a:p>
            <a:pPr lvl="0"/>
            <a:endParaRPr lang="en-CA" sz="1200" b="1" dirty="0" smtClean="0">
              <a:solidFill>
                <a:schemeClr val="bg1"/>
              </a:solidFill>
              <a:latin typeface="Avenir Book"/>
            </a:endParaRPr>
          </a:p>
        </p:txBody>
      </p:sp>
      <p:sp>
        <p:nvSpPr>
          <p:cNvPr id="24" name="Hexagon 23"/>
          <p:cNvSpPr/>
          <p:nvPr/>
        </p:nvSpPr>
        <p:spPr bwMode="auto">
          <a:xfrm>
            <a:off x="6228184" y="3212976"/>
            <a:ext cx="2520280" cy="3312368"/>
          </a:xfrm>
          <a:prstGeom prst="rect">
            <a:avLst/>
          </a:prstGeom>
          <a:solidFill>
            <a:schemeClr val="accent2">
              <a:lumMod val="50000"/>
              <a:alpha val="81000"/>
            </a:scheme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26" name="TextBox 25"/>
          <p:cNvSpPr txBox="1"/>
          <p:nvPr/>
        </p:nvSpPr>
        <p:spPr>
          <a:xfrm>
            <a:off x="6516216" y="4149080"/>
            <a:ext cx="1944216" cy="2308324"/>
          </a:xfrm>
          <a:prstGeom prst="rect">
            <a:avLst/>
          </a:prstGeom>
          <a:noFill/>
        </p:spPr>
        <p:txBody>
          <a:bodyPr wrap="square" rtlCol="0">
            <a:spAutoFit/>
          </a:bodyPr>
          <a:lstStyle/>
          <a:p>
            <a:pPr lvl="0"/>
            <a:r>
              <a:rPr lang="en-CA" sz="1200" b="1" dirty="0" smtClean="0">
                <a:solidFill>
                  <a:schemeClr val="bg1"/>
                </a:solidFill>
                <a:latin typeface="Avenir"/>
              </a:rPr>
              <a:t>Game </a:t>
            </a:r>
            <a:r>
              <a:rPr lang="en-CA" sz="1200" b="1" dirty="0">
                <a:solidFill>
                  <a:schemeClr val="bg1"/>
                </a:solidFill>
                <a:latin typeface="Avenir"/>
              </a:rPr>
              <a:t>development community highly interconnected</a:t>
            </a:r>
            <a:r>
              <a:rPr lang="en-CA" sz="1200" dirty="0">
                <a:solidFill>
                  <a:schemeClr val="bg1"/>
                </a:solidFill>
                <a:latin typeface="Avenir"/>
              </a:rPr>
              <a:t>, news of a new attractive payment structure and transparency will travel </a:t>
            </a:r>
            <a:r>
              <a:rPr lang="en-CA" sz="1200" dirty="0" smtClean="0">
                <a:solidFill>
                  <a:schemeClr val="bg1"/>
                </a:solidFill>
                <a:latin typeface="Avenir"/>
              </a:rPr>
              <a:t>fast</a:t>
            </a:r>
          </a:p>
          <a:p>
            <a:pPr lvl="0"/>
            <a:endParaRPr lang="en-CA" sz="1200" dirty="0">
              <a:solidFill>
                <a:schemeClr val="bg1"/>
              </a:solidFill>
              <a:latin typeface="Avenir"/>
            </a:endParaRPr>
          </a:p>
          <a:p>
            <a:pPr lvl="0"/>
            <a:r>
              <a:rPr lang="en-CA" sz="1200" dirty="0">
                <a:solidFill>
                  <a:schemeClr val="bg1"/>
                </a:solidFill>
                <a:latin typeface="Avenir"/>
              </a:rPr>
              <a:t>Strategic partnership in China to </a:t>
            </a:r>
            <a:r>
              <a:rPr lang="en-CA" sz="1200" dirty="0" smtClean="0">
                <a:solidFill>
                  <a:schemeClr val="bg1"/>
                </a:solidFill>
                <a:latin typeface="Avenir"/>
              </a:rPr>
              <a:t>capture </a:t>
            </a:r>
            <a:r>
              <a:rPr lang="en-CA" sz="1200" dirty="0" err="1" smtClean="0">
                <a:solidFill>
                  <a:schemeClr val="bg1"/>
                </a:solidFill>
                <a:latin typeface="Avenir"/>
              </a:rPr>
              <a:t>marketshare</a:t>
            </a:r>
            <a:endParaRPr lang="en-US" sz="1200" dirty="0">
              <a:solidFill>
                <a:schemeClr val="bg1"/>
              </a:solidFill>
              <a:latin typeface="Avenir"/>
              <a:ea typeface="Avenir Next Demi Bold" charset="0"/>
              <a:cs typeface="Avenir Next Demi Bold" charset="0"/>
            </a:endParaRPr>
          </a:p>
          <a:p>
            <a:pPr lvl="0"/>
            <a:endParaRPr lang="en-CA" sz="1200" dirty="0" smtClean="0">
              <a:solidFill>
                <a:schemeClr val="bg1"/>
              </a:solidFill>
              <a:latin typeface="Avenir"/>
            </a:endParaRPr>
          </a:p>
        </p:txBody>
      </p:sp>
      <p:sp>
        <p:nvSpPr>
          <p:cNvPr id="12" name="TextBox 11"/>
          <p:cNvSpPr txBox="1"/>
          <p:nvPr/>
        </p:nvSpPr>
        <p:spPr>
          <a:xfrm>
            <a:off x="3779912" y="4135720"/>
            <a:ext cx="2016224" cy="1200329"/>
          </a:xfrm>
          <a:prstGeom prst="rect">
            <a:avLst/>
          </a:prstGeom>
          <a:noFill/>
        </p:spPr>
        <p:txBody>
          <a:bodyPr wrap="square" rtlCol="0">
            <a:spAutoFit/>
          </a:bodyPr>
          <a:lstStyle/>
          <a:p>
            <a:r>
              <a:rPr lang="en-CA" sz="1200" dirty="0" err="1">
                <a:solidFill>
                  <a:schemeClr val="bg1"/>
                </a:solidFill>
                <a:latin typeface="Avenir"/>
              </a:rPr>
              <a:t>T</a:t>
            </a:r>
            <a:r>
              <a:rPr lang="en-CA" sz="1200" dirty="0" err="1" smtClean="0">
                <a:solidFill>
                  <a:schemeClr val="bg1"/>
                </a:solidFill>
                <a:latin typeface="Avenir"/>
              </a:rPr>
              <a:t>okenplay</a:t>
            </a:r>
            <a:r>
              <a:rPr lang="en-CA" sz="1200" dirty="0" smtClean="0">
                <a:solidFill>
                  <a:schemeClr val="bg1"/>
                </a:solidFill>
                <a:latin typeface="Avenir"/>
              </a:rPr>
              <a:t> </a:t>
            </a:r>
            <a:r>
              <a:rPr lang="en-CA" sz="1200" dirty="0">
                <a:solidFill>
                  <a:schemeClr val="bg1"/>
                </a:solidFill>
                <a:latin typeface="Avenir"/>
              </a:rPr>
              <a:t>provides game </a:t>
            </a:r>
            <a:r>
              <a:rPr lang="en-CA" sz="1200" dirty="0" smtClean="0">
                <a:solidFill>
                  <a:schemeClr val="bg1"/>
                </a:solidFill>
                <a:latin typeface="Avenir"/>
              </a:rPr>
              <a:t>developers </a:t>
            </a:r>
            <a:r>
              <a:rPr lang="en-CA" sz="1200" dirty="0">
                <a:solidFill>
                  <a:schemeClr val="bg1"/>
                </a:solidFill>
                <a:latin typeface="Avenir"/>
              </a:rPr>
              <a:t>w/t </a:t>
            </a:r>
            <a:r>
              <a:rPr lang="en-CA" sz="1200" dirty="0" smtClean="0">
                <a:solidFill>
                  <a:schemeClr val="bg1"/>
                </a:solidFill>
                <a:latin typeface="Avenir"/>
              </a:rPr>
              <a:t>APIs and SDKs </a:t>
            </a:r>
            <a:r>
              <a:rPr lang="en-CA" sz="1200" dirty="0">
                <a:solidFill>
                  <a:schemeClr val="bg1"/>
                </a:solidFill>
                <a:latin typeface="Avenir"/>
              </a:rPr>
              <a:t>that </a:t>
            </a:r>
            <a:r>
              <a:rPr lang="en-CA" sz="1200" b="1" dirty="0">
                <a:solidFill>
                  <a:schemeClr val="bg1"/>
                </a:solidFill>
                <a:latin typeface="Avenir"/>
              </a:rPr>
              <a:t>allow the payment system to be integrated into virtually any </a:t>
            </a:r>
            <a:r>
              <a:rPr lang="en-CA" sz="1200" b="1" dirty="0" smtClean="0">
                <a:solidFill>
                  <a:schemeClr val="bg1"/>
                </a:solidFill>
                <a:latin typeface="Avenir"/>
              </a:rPr>
              <a:t>game</a:t>
            </a:r>
            <a:endParaRPr lang="en-US" sz="1200" b="1" dirty="0">
              <a:solidFill>
                <a:schemeClr val="bg1"/>
              </a:solidFill>
              <a:latin typeface="Avenir"/>
            </a:endParaRPr>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r="61905"/>
          <a:stretch/>
        </p:blipFill>
        <p:spPr>
          <a:xfrm>
            <a:off x="1619672" y="3501007"/>
            <a:ext cx="576064" cy="569741"/>
          </a:xfrm>
          <a:prstGeom prst="rect">
            <a:avLst/>
          </a:prstGeom>
        </p:spPr>
      </p:pic>
      <p:pic>
        <p:nvPicPr>
          <p:cNvPr id="20" name="Picture 19"/>
          <p:cNvPicPr>
            <a:picLocks noChangeAspect="1"/>
          </p:cNvPicPr>
          <p:nvPr/>
        </p:nvPicPr>
        <p:blipFill rotWithShape="1">
          <a:blip r:embed="rId3" cstate="email">
            <a:extLst>
              <a:ext uri="{28A0092B-C50C-407E-A947-70E740481C1C}">
                <a14:useLocalDpi xmlns:a14="http://schemas.microsoft.com/office/drawing/2010/main"/>
              </a:ext>
            </a:extLst>
          </a:blip>
          <a:srcRect r="61905"/>
          <a:stretch/>
        </p:blipFill>
        <p:spPr>
          <a:xfrm>
            <a:off x="4427984" y="3501008"/>
            <a:ext cx="576064" cy="569741"/>
          </a:xfrm>
          <a:prstGeom prst="rect">
            <a:avLst/>
          </a:prstGeom>
        </p:spPr>
      </p:pic>
      <p:pic>
        <p:nvPicPr>
          <p:cNvPr id="21" name="Picture 20"/>
          <p:cNvPicPr>
            <a:picLocks noChangeAspect="1"/>
          </p:cNvPicPr>
          <p:nvPr/>
        </p:nvPicPr>
        <p:blipFill rotWithShape="1">
          <a:blip r:embed="rId3" cstate="email">
            <a:extLst>
              <a:ext uri="{28A0092B-C50C-407E-A947-70E740481C1C}">
                <a14:useLocalDpi xmlns:a14="http://schemas.microsoft.com/office/drawing/2010/main"/>
              </a:ext>
            </a:extLst>
          </a:blip>
          <a:srcRect r="61905"/>
          <a:stretch/>
        </p:blipFill>
        <p:spPr>
          <a:xfrm>
            <a:off x="7164288" y="3501008"/>
            <a:ext cx="576064" cy="569741"/>
          </a:xfrm>
          <a:prstGeom prst="rect">
            <a:avLst/>
          </a:prstGeom>
        </p:spPr>
      </p:pic>
    </p:spTree>
    <p:extLst>
      <p:ext uri="{BB962C8B-B14F-4D97-AF65-F5344CB8AC3E}">
        <p14:creationId xmlns:p14="http://schemas.microsoft.com/office/powerpoint/2010/main" val="3039160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graphicFrame>
        <p:nvGraphicFramePr>
          <p:cNvPr id="8" name="Tabla 11"/>
          <p:cNvGraphicFramePr>
            <a:graphicFrameLocks noGrp="1"/>
          </p:cNvGraphicFramePr>
          <p:nvPr>
            <p:extLst>
              <p:ext uri="{D42A27DB-BD31-4B8C-83A1-F6EECF244321}">
                <p14:modId xmlns:p14="http://schemas.microsoft.com/office/powerpoint/2010/main" val="1769283534"/>
              </p:ext>
            </p:extLst>
          </p:nvPr>
        </p:nvGraphicFramePr>
        <p:xfrm>
          <a:off x="771109" y="1916832"/>
          <a:ext cx="7689323" cy="2703559"/>
        </p:xfrm>
        <a:graphic>
          <a:graphicData uri="http://schemas.openxmlformats.org/drawingml/2006/table">
            <a:tbl>
              <a:tblPr/>
              <a:tblGrid>
                <a:gridCol w="2036710"/>
                <a:gridCol w="900284"/>
                <a:gridCol w="915045"/>
                <a:gridCol w="915045"/>
                <a:gridCol w="915045"/>
                <a:gridCol w="1003597"/>
                <a:gridCol w="1003597"/>
              </a:tblGrid>
              <a:tr h="994778">
                <a:tc>
                  <a:txBody>
                    <a:bodyPr/>
                    <a:lstStyle/>
                    <a:p>
                      <a:pPr algn="ctr"/>
                      <a:endParaRPr lang="es-ES_tradnl" sz="1900" b="0" i="0" dirty="0" smtClean="0">
                        <a:effectLst/>
                        <a:latin typeface="Avenir Book"/>
                        <a:ea typeface="Avenir Next" charset="0"/>
                        <a:cs typeface="Avenir Next" charset="0"/>
                      </a:endParaRPr>
                    </a:p>
                    <a:p>
                      <a:pPr algn="ctr"/>
                      <a:r>
                        <a:rPr lang="es-ES_tradnl" sz="2300" b="0" i="0" dirty="0">
                          <a:solidFill>
                            <a:schemeClr val="bg1"/>
                          </a:solidFill>
                          <a:effectLst/>
                          <a:latin typeface="Avenir Book"/>
                          <a:ea typeface="Avenir Next" charset="0"/>
                          <a:cs typeface="Avenir Next" charset="0"/>
                        </a:rPr>
                        <a:t/>
                      </a:r>
                      <a:br>
                        <a:rPr lang="es-ES_tradnl" sz="2300" b="0" i="0" dirty="0">
                          <a:solidFill>
                            <a:schemeClr val="bg1"/>
                          </a:solidFill>
                          <a:effectLst/>
                          <a:latin typeface="Avenir Book"/>
                          <a:ea typeface="Avenir Next" charset="0"/>
                          <a:cs typeface="Avenir Next" charset="0"/>
                        </a:rPr>
                      </a:br>
                      <a:endParaRPr lang="es-ES_tradnl" sz="2300" b="0" i="0" dirty="0">
                        <a:solidFill>
                          <a:schemeClr val="bg1"/>
                        </a:solidFill>
                        <a:effectLst/>
                        <a:latin typeface="Avenir Book"/>
                        <a:ea typeface="Avenir Next" charset="0"/>
                        <a:cs typeface="Avenir Next" charset="0"/>
                      </a:endParaRPr>
                    </a:p>
                  </a:txBody>
                  <a:tcPr marL="13589" marR="13589" marT="0" marB="13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D7195"/>
                    </a:solidFill>
                  </a:tcPr>
                </a:tc>
                <a:tc>
                  <a:txBody>
                    <a:bodyPr/>
                    <a:lstStyle/>
                    <a:p>
                      <a:pPr algn="ctr"/>
                      <a:r>
                        <a:rPr lang="is-IS" sz="1200" b="0" i="0" dirty="0">
                          <a:solidFill>
                            <a:srgbClr val="FFFFFF"/>
                          </a:solidFill>
                          <a:effectLst/>
                          <a:latin typeface="Avenir Book"/>
                          <a:ea typeface="Avenir Next" charset="0"/>
                          <a:cs typeface="Avenir Next" charset="0"/>
                        </a:rPr>
                        <a:t>2018</a:t>
                      </a:r>
                      <a:endParaRPr lang="is-IS" sz="1200" b="0" i="0" dirty="0">
                        <a:effectLst/>
                        <a:latin typeface="Avenir Book"/>
                        <a:ea typeface="Avenir Next" charset="0"/>
                        <a:cs typeface="Avenir Next" charset="0"/>
                      </a:endParaRPr>
                    </a:p>
                  </a:txBody>
                  <a:tcPr marL="13589" marR="13589" marT="0" marB="13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D7195"/>
                    </a:solidFill>
                  </a:tcPr>
                </a:tc>
                <a:tc>
                  <a:txBody>
                    <a:bodyPr/>
                    <a:lstStyle/>
                    <a:p>
                      <a:pPr algn="ctr"/>
                      <a:r>
                        <a:rPr lang="is-IS" sz="1200" b="0" i="0" dirty="0">
                          <a:solidFill>
                            <a:srgbClr val="FFFFFF"/>
                          </a:solidFill>
                          <a:effectLst/>
                          <a:latin typeface="Avenir Book"/>
                          <a:ea typeface="Avenir Next" charset="0"/>
                          <a:cs typeface="Avenir Next" charset="0"/>
                        </a:rPr>
                        <a:t>2019</a:t>
                      </a:r>
                      <a:endParaRPr lang="is-IS" sz="1200" b="0" i="0" dirty="0">
                        <a:effectLst/>
                        <a:latin typeface="Avenir Book"/>
                        <a:ea typeface="Avenir Next" charset="0"/>
                        <a:cs typeface="Avenir Next" charset="0"/>
                      </a:endParaRPr>
                    </a:p>
                  </a:txBody>
                  <a:tcPr marL="13589" marR="13589" marT="0" marB="13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D7195"/>
                    </a:solidFill>
                  </a:tcPr>
                </a:tc>
                <a:tc>
                  <a:txBody>
                    <a:bodyPr/>
                    <a:lstStyle/>
                    <a:p>
                      <a:pPr algn="ctr"/>
                      <a:r>
                        <a:rPr lang="is-IS" sz="1200" b="0" i="0" dirty="0">
                          <a:solidFill>
                            <a:srgbClr val="FFFFFF"/>
                          </a:solidFill>
                          <a:effectLst/>
                          <a:latin typeface="Avenir Book"/>
                          <a:ea typeface="Avenir Next" charset="0"/>
                          <a:cs typeface="Avenir Next" charset="0"/>
                        </a:rPr>
                        <a:t>2020</a:t>
                      </a:r>
                      <a:endParaRPr lang="is-IS" sz="1200" b="0" i="0" dirty="0">
                        <a:effectLst/>
                        <a:latin typeface="Avenir Book"/>
                        <a:ea typeface="Avenir Next" charset="0"/>
                        <a:cs typeface="Avenir Next" charset="0"/>
                      </a:endParaRPr>
                    </a:p>
                  </a:txBody>
                  <a:tcPr marL="13589" marR="13589" marT="0" marB="13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D7195"/>
                    </a:solidFill>
                  </a:tcPr>
                </a:tc>
                <a:tc>
                  <a:txBody>
                    <a:bodyPr/>
                    <a:lstStyle/>
                    <a:p>
                      <a:pPr algn="ctr"/>
                      <a:r>
                        <a:rPr lang="en-US" sz="1200" b="0" i="0" dirty="0">
                          <a:solidFill>
                            <a:srgbClr val="FFFFFF"/>
                          </a:solidFill>
                          <a:effectLst/>
                          <a:latin typeface="Avenir Book"/>
                          <a:ea typeface="Avenir Next" charset="0"/>
                          <a:cs typeface="Avenir Next" charset="0"/>
                        </a:rPr>
                        <a:t>2021</a:t>
                      </a:r>
                      <a:endParaRPr lang="en-US" sz="1200" b="0" i="0" dirty="0">
                        <a:effectLst/>
                        <a:latin typeface="Avenir Book"/>
                        <a:ea typeface="Avenir Next" charset="0"/>
                        <a:cs typeface="Avenir Next" charset="0"/>
                      </a:endParaRPr>
                    </a:p>
                  </a:txBody>
                  <a:tcPr marL="13589" marR="13589" marT="0" marB="13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D7195"/>
                    </a:solidFill>
                  </a:tcPr>
                </a:tc>
                <a:tc>
                  <a:txBody>
                    <a:bodyPr/>
                    <a:lstStyle/>
                    <a:p>
                      <a:pPr algn="ctr"/>
                      <a:r>
                        <a:rPr lang="is-IS" sz="1200" b="0" i="0" dirty="0">
                          <a:solidFill>
                            <a:srgbClr val="FFFFFF"/>
                          </a:solidFill>
                          <a:effectLst/>
                          <a:latin typeface="Avenir Book"/>
                          <a:ea typeface="Avenir Next" charset="0"/>
                          <a:cs typeface="Avenir Next" charset="0"/>
                        </a:rPr>
                        <a:t>2022</a:t>
                      </a:r>
                      <a:endParaRPr lang="is-IS" sz="1200" b="0" i="0" dirty="0">
                        <a:effectLst/>
                        <a:latin typeface="Avenir Book"/>
                        <a:ea typeface="Avenir Next" charset="0"/>
                        <a:cs typeface="Avenir Next" charset="0"/>
                      </a:endParaRPr>
                    </a:p>
                  </a:txBody>
                  <a:tcPr marL="13589" marR="13589" marT="0" marB="13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D7195"/>
                    </a:solidFill>
                  </a:tcPr>
                </a:tc>
                <a:tc>
                  <a:txBody>
                    <a:bodyPr/>
                    <a:lstStyle/>
                    <a:p>
                      <a:pPr algn="ctr"/>
                      <a:r>
                        <a:rPr lang="es-ES_tradnl" sz="1200" b="1" i="0" dirty="0" smtClean="0">
                          <a:solidFill>
                            <a:srgbClr val="FFFFFF"/>
                          </a:solidFill>
                          <a:effectLst/>
                          <a:latin typeface="Avenir Book"/>
                          <a:ea typeface="Avenir Next" charset="0"/>
                          <a:cs typeface="Avenir Next" charset="0"/>
                        </a:rPr>
                        <a:t>Total</a:t>
                      </a:r>
                    </a:p>
                    <a:p>
                      <a:pPr algn="ctr"/>
                      <a:r>
                        <a:rPr lang="es-ES_tradnl" sz="1200" b="1" i="0" dirty="0" smtClean="0">
                          <a:solidFill>
                            <a:srgbClr val="FFFFFF"/>
                          </a:solidFill>
                          <a:effectLst/>
                          <a:latin typeface="Avenir Book"/>
                          <a:ea typeface="Avenir Next" charset="0"/>
                          <a:cs typeface="Avenir Next" charset="0"/>
                        </a:rPr>
                        <a:t>5 </a:t>
                      </a:r>
                      <a:r>
                        <a:rPr lang="es-ES_tradnl" sz="1200" b="1" i="0" dirty="0" err="1" smtClean="0">
                          <a:solidFill>
                            <a:srgbClr val="FFFFFF"/>
                          </a:solidFill>
                          <a:effectLst/>
                          <a:latin typeface="Avenir Book"/>
                          <a:ea typeface="Avenir Next" charset="0"/>
                          <a:cs typeface="Avenir Next" charset="0"/>
                        </a:rPr>
                        <a:t>year</a:t>
                      </a:r>
                      <a:endParaRPr lang="es-ES_tradnl" sz="1200" b="1" i="0" dirty="0">
                        <a:effectLst/>
                        <a:latin typeface="Avenir Book"/>
                        <a:ea typeface="Avenir Next" charset="0"/>
                        <a:cs typeface="Avenir Next" charset="0"/>
                      </a:endParaRPr>
                    </a:p>
                  </a:txBody>
                  <a:tcPr marL="13589" marR="13589" marT="0" marB="13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D7195"/>
                    </a:solidFill>
                  </a:tcPr>
                </a:tc>
              </a:tr>
              <a:tr h="339874">
                <a:tc>
                  <a:txBody>
                    <a:bodyPr/>
                    <a:lstStyle/>
                    <a:p>
                      <a:pPr algn="ctr"/>
                      <a:r>
                        <a:rPr lang="es-ES_tradnl" sz="1100" b="0" i="0" dirty="0" err="1" smtClean="0">
                          <a:solidFill>
                            <a:srgbClr val="000000"/>
                          </a:solidFill>
                          <a:effectLst/>
                          <a:latin typeface="Avenir Book"/>
                          <a:ea typeface="Avenir Next" charset="0"/>
                          <a:cs typeface="Avenir Next" charset="0"/>
                        </a:rPr>
                        <a:t>Revenue</a:t>
                      </a:r>
                      <a:r>
                        <a:rPr lang="es-ES_tradnl" sz="1100" b="0" i="0" dirty="0" smtClean="0">
                          <a:solidFill>
                            <a:srgbClr val="000000"/>
                          </a:solidFill>
                          <a:effectLst/>
                          <a:latin typeface="Avenir Book"/>
                          <a:ea typeface="Avenir Next" charset="0"/>
                          <a:cs typeface="Avenir Next" charset="0"/>
                        </a:rPr>
                        <a:t> </a:t>
                      </a:r>
                      <a:r>
                        <a:rPr lang="es-ES_tradnl" sz="1100" b="0" i="0" dirty="0" err="1" smtClean="0">
                          <a:solidFill>
                            <a:srgbClr val="000000"/>
                          </a:solidFill>
                          <a:effectLst/>
                          <a:latin typeface="Avenir Book"/>
                          <a:ea typeface="Avenir Next" charset="0"/>
                          <a:cs typeface="Avenir Next" charset="0"/>
                        </a:rPr>
                        <a:t>Generated</a:t>
                      </a:r>
                      <a:r>
                        <a:rPr lang="es-ES_tradnl" sz="1100" b="0" i="0" dirty="0" smtClean="0">
                          <a:solidFill>
                            <a:srgbClr val="000000"/>
                          </a:solidFill>
                          <a:effectLst/>
                          <a:latin typeface="Avenir Book"/>
                          <a:ea typeface="Avenir Next" charset="0"/>
                          <a:cs typeface="Avenir Next" charset="0"/>
                        </a:rPr>
                        <a:t> </a:t>
                      </a:r>
                      <a:endParaRPr lang="es-ES_tradnl"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$3,023,446</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$7,334,523</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$12,455,763</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$17,345,459</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$24,856,477</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$65,015,668</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r>
              <a:tr h="339874">
                <a:tc>
                  <a:txBody>
                    <a:bodyPr/>
                    <a:lstStyle/>
                    <a:p>
                      <a:pPr algn="ctr"/>
                      <a:r>
                        <a:rPr lang="es-ES_tradnl" sz="1100" b="0" i="0" dirty="0" err="1" smtClean="0">
                          <a:solidFill>
                            <a:srgbClr val="000000"/>
                          </a:solidFill>
                          <a:effectLst/>
                          <a:latin typeface="Avenir Book"/>
                          <a:ea typeface="Avenir Next" charset="0"/>
                          <a:cs typeface="Avenir Next" charset="0"/>
                        </a:rPr>
                        <a:t>Revenue</a:t>
                      </a:r>
                      <a:r>
                        <a:rPr lang="es-ES_tradnl" sz="1100" b="0" i="0" baseline="0" dirty="0" smtClean="0">
                          <a:solidFill>
                            <a:srgbClr val="000000"/>
                          </a:solidFill>
                          <a:effectLst/>
                          <a:latin typeface="Avenir Book"/>
                          <a:ea typeface="Avenir Next" charset="0"/>
                          <a:cs typeface="Avenir Next" charset="0"/>
                        </a:rPr>
                        <a:t> </a:t>
                      </a:r>
                      <a:r>
                        <a:rPr lang="es-ES_tradnl" sz="1100" b="0" i="0" baseline="0" dirty="0" err="1" smtClean="0">
                          <a:solidFill>
                            <a:srgbClr val="000000"/>
                          </a:solidFill>
                          <a:effectLst/>
                          <a:latin typeface="Avenir Book"/>
                          <a:ea typeface="Avenir Next" charset="0"/>
                          <a:cs typeface="Avenir Next" charset="0"/>
                        </a:rPr>
                        <a:t>for</a:t>
                      </a:r>
                      <a:r>
                        <a:rPr lang="es-ES_tradnl" sz="1100" b="0" i="0" baseline="0" dirty="0" smtClean="0">
                          <a:solidFill>
                            <a:srgbClr val="000000"/>
                          </a:solidFill>
                          <a:effectLst/>
                          <a:latin typeface="Avenir Book"/>
                          <a:ea typeface="Avenir Next" charset="0"/>
                          <a:cs typeface="Avenir Next" charset="0"/>
                        </a:rPr>
                        <a:t> </a:t>
                      </a:r>
                      <a:r>
                        <a:rPr lang="es-ES_tradnl" sz="1100" b="0" i="0" baseline="0" dirty="0" err="1" smtClean="0">
                          <a:solidFill>
                            <a:srgbClr val="000000"/>
                          </a:solidFill>
                          <a:effectLst/>
                          <a:latin typeface="Avenir Book"/>
                          <a:ea typeface="Avenir Next" charset="0"/>
                          <a:cs typeface="Avenir Next" charset="0"/>
                        </a:rPr>
                        <a:t>TokenPlay</a:t>
                      </a:r>
                      <a:r>
                        <a:rPr lang="es-ES_tradnl" sz="1100" b="0" i="0" baseline="0" dirty="0" smtClean="0">
                          <a:solidFill>
                            <a:srgbClr val="000000"/>
                          </a:solidFill>
                          <a:effectLst/>
                          <a:latin typeface="Avenir Book"/>
                          <a:ea typeface="Avenir Next" charset="0"/>
                          <a:cs typeface="Avenir Next" charset="0"/>
                        </a:rPr>
                        <a:t> 30%</a:t>
                      </a:r>
                      <a:endParaRPr lang="es-ES_tradnl"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$907,034</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$2,200,357</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$3,736,729</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$5,203,638</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$7,456,943</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$19,504,700</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r>
              <a:tr h="339874">
                <a:tc>
                  <a:txBody>
                    <a:bodyPr/>
                    <a:lstStyle/>
                    <a:p>
                      <a:pPr algn="ctr"/>
                      <a:r>
                        <a:rPr lang="es-ES_tradnl" sz="1100" b="0" i="0" dirty="0" err="1" smtClean="0">
                          <a:solidFill>
                            <a:srgbClr val="000000"/>
                          </a:solidFill>
                          <a:effectLst/>
                          <a:latin typeface="Avenir Book"/>
                          <a:ea typeface="Avenir Next" charset="0"/>
                          <a:cs typeface="Avenir Next" charset="0"/>
                        </a:rPr>
                        <a:t>Operating</a:t>
                      </a:r>
                      <a:r>
                        <a:rPr lang="es-ES_tradnl" sz="1100" b="0" i="0" dirty="0" smtClean="0">
                          <a:solidFill>
                            <a:srgbClr val="000000"/>
                          </a:solidFill>
                          <a:effectLst/>
                          <a:latin typeface="Avenir Book"/>
                          <a:ea typeface="Avenir Next" charset="0"/>
                          <a:cs typeface="Avenir Next" charset="0"/>
                        </a:rPr>
                        <a:t> Expenses</a:t>
                      </a:r>
                      <a:endParaRPr lang="es-ES_tradnl"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$604,689</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$786,096</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$864,706</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$907,941</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$953,338</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$4,116,769</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r>
              <a:tr h="339874">
                <a:tc>
                  <a:txBody>
                    <a:bodyPr/>
                    <a:lstStyle/>
                    <a:p>
                      <a:pPr algn="ctr"/>
                      <a:r>
                        <a:rPr lang="en-US" sz="1100" b="0" i="0" dirty="0" smtClean="0">
                          <a:solidFill>
                            <a:srgbClr val="000000"/>
                          </a:solidFill>
                          <a:effectLst/>
                          <a:latin typeface="Avenir Book"/>
                          <a:ea typeface="Avenir Next" charset="0"/>
                          <a:cs typeface="Avenir Next" charset="0"/>
                        </a:rPr>
                        <a:t>IT Development</a:t>
                      </a:r>
                      <a:r>
                        <a:rPr lang="en-US" sz="1100" b="0" i="0" baseline="0" dirty="0" smtClean="0">
                          <a:solidFill>
                            <a:srgbClr val="000000"/>
                          </a:solidFill>
                          <a:effectLst/>
                          <a:latin typeface="Avenir Book"/>
                          <a:ea typeface="Avenir Next" charset="0"/>
                          <a:cs typeface="Avenir Next" charset="0"/>
                        </a:rPr>
                        <a:t> Cost</a:t>
                      </a:r>
                      <a:endParaRPr lang="mr-IN"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$657,646</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$920,704</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$1,288,986</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$1,804,581</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$2,526,413</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$7,198,330</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r>
              <a:tr h="339874">
                <a:tc>
                  <a:txBody>
                    <a:bodyPr/>
                    <a:lstStyle/>
                    <a:p>
                      <a:pPr algn="ctr"/>
                      <a:r>
                        <a:rPr lang="es-ES_tradnl" sz="1100" b="0" i="0" dirty="0">
                          <a:solidFill>
                            <a:srgbClr val="000000"/>
                          </a:solidFill>
                          <a:effectLst/>
                          <a:latin typeface="Avenir Book"/>
                          <a:ea typeface="Avenir Next" charset="0"/>
                          <a:cs typeface="Avenir Next" charset="0"/>
                        </a:rPr>
                        <a:t>Net </a:t>
                      </a:r>
                      <a:r>
                        <a:rPr lang="es-ES_tradnl" sz="1100" b="0" i="0" dirty="0" err="1">
                          <a:solidFill>
                            <a:srgbClr val="000000"/>
                          </a:solidFill>
                          <a:effectLst/>
                          <a:latin typeface="Avenir Book"/>
                          <a:ea typeface="Avenir Next" charset="0"/>
                          <a:cs typeface="Avenir Next" charset="0"/>
                        </a:rPr>
                        <a:t>Income</a:t>
                      </a:r>
                      <a:r>
                        <a:rPr lang="es-ES_tradnl" sz="1100" b="0" i="0" dirty="0">
                          <a:solidFill>
                            <a:srgbClr val="000000"/>
                          </a:solidFill>
                          <a:effectLst/>
                          <a:latin typeface="Avenir Book"/>
                          <a:ea typeface="Avenir Next" charset="0"/>
                          <a:cs typeface="Avenir Next" charset="0"/>
                        </a:rPr>
                        <a:t> </a:t>
                      </a:r>
                      <a:r>
                        <a:rPr lang="es-ES_tradnl" sz="1100" b="0" i="0" dirty="0" smtClean="0">
                          <a:solidFill>
                            <a:srgbClr val="000000"/>
                          </a:solidFill>
                          <a:effectLst/>
                          <a:latin typeface="Avenir Book"/>
                          <a:ea typeface="Avenir Next" charset="0"/>
                          <a:cs typeface="Avenir Next" charset="0"/>
                        </a:rPr>
                        <a:t>(USD)</a:t>
                      </a:r>
                      <a:endParaRPr lang="es-ES_tradnl"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-$355,301</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$493,557</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$1,583,037</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$2,491,116</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$3,977,192</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c>
                  <a:txBody>
                    <a:bodyPr/>
                    <a:lstStyle/>
                    <a:p>
                      <a:pPr algn="ctr"/>
                      <a:r>
                        <a:rPr lang="en-US" sz="1100" b="0" i="0" dirty="0" smtClean="0">
                          <a:solidFill>
                            <a:srgbClr val="000000"/>
                          </a:solidFill>
                          <a:effectLst/>
                          <a:latin typeface="Avenir Book"/>
                          <a:ea typeface="Avenir Next" charset="0"/>
                          <a:cs typeface="Avenir Next" charset="0"/>
                        </a:rPr>
                        <a:t>$8,189,601</a:t>
                      </a:r>
                      <a:endParaRPr lang="en-US" sz="1100" b="0" i="0" dirty="0">
                        <a:effectLst/>
                        <a:latin typeface="Avenir Book"/>
                        <a:ea typeface="Avenir Next" charset="0"/>
                        <a:cs typeface="Avenir Next" charset="0"/>
                      </a:endParaRPr>
                    </a:p>
                  </a:txBody>
                  <a:tcPr marL="13589" marR="13589" marT="0" marB="13589" anchor="ctr">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solidFill>
                      <a:schemeClr val="bg1"/>
                    </a:solidFill>
                  </a:tcPr>
                </a:tc>
              </a:tr>
            </a:tbl>
          </a:graphicData>
        </a:graphic>
      </p:graphicFrame>
      <p:sp>
        <p:nvSpPr>
          <p:cNvPr id="3" name="TextBox 2"/>
          <p:cNvSpPr txBox="1"/>
          <p:nvPr/>
        </p:nvSpPr>
        <p:spPr>
          <a:xfrm>
            <a:off x="755576" y="4869160"/>
            <a:ext cx="7776864" cy="830997"/>
          </a:xfrm>
          <a:prstGeom prst="rect">
            <a:avLst/>
          </a:prstGeom>
          <a:noFill/>
        </p:spPr>
        <p:txBody>
          <a:bodyPr wrap="square" rtlCol="0">
            <a:spAutoFit/>
          </a:bodyPr>
          <a:lstStyle/>
          <a:p>
            <a:r>
              <a:rPr lang="x-none" altLang="x-none" sz="1000" dirty="0">
                <a:solidFill>
                  <a:srgbClr val="3F3F3F"/>
                </a:solidFill>
                <a:latin typeface="Avenir Book"/>
                <a:ea typeface="Avenir Next" charset="0"/>
                <a:cs typeface="Avenir Next" charset="0"/>
                <a:sym typeface="SF Compact Display Regular" charset="0"/>
              </a:rPr>
              <a:t>The growth outlined in the proforma is based on </a:t>
            </a:r>
            <a:r>
              <a:rPr lang="en-US" altLang="x-none" sz="1000" dirty="0">
                <a:solidFill>
                  <a:srgbClr val="3F3F3F"/>
                </a:solidFill>
                <a:latin typeface="Avenir Book"/>
                <a:ea typeface="Avenir Next" charset="0"/>
                <a:cs typeface="Avenir Next" charset="0"/>
                <a:sym typeface="SF Compact Display Regular" charset="0"/>
              </a:rPr>
              <a:t>a less than 1% fraction of total gaming revenues</a:t>
            </a:r>
            <a:r>
              <a:rPr lang="x-none" altLang="x-none" sz="1000" dirty="0">
                <a:solidFill>
                  <a:srgbClr val="3F3F3F"/>
                </a:solidFill>
                <a:latin typeface="Avenir Book"/>
                <a:ea typeface="Avenir Next" charset="0"/>
                <a:cs typeface="Avenir Next" charset="0"/>
                <a:sym typeface="SF Compact Display Regular" charset="0"/>
              </a:rPr>
              <a:t>. The sales category are numbers based on the lowest market share (and with the “official credo” of </a:t>
            </a:r>
            <a:r>
              <a:rPr lang="en-US" altLang="x-none" sz="1000" dirty="0">
                <a:solidFill>
                  <a:srgbClr val="3F3F3F"/>
                </a:solidFill>
                <a:latin typeface="Avenir Book"/>
                <a:ea typeface="Avenir Next" charset="0"/>
                <a:cs typeface="Avenir Next" charset="0"/>
                <a:sym typeface="SF Compact Display Regular" charset="0"/>
              </a:rPr>
              <a:t>online gaming </a:t>
            </a:r>
            <a:r>
              <a:rPr lang="x-none" altLang="x-none" sz="1000" dirty="0">
                <a:solidFill>
                  <a:srgbClr val="3F3F3F"/>
                </a:solidFill>
                <a:latin typeface="Avenir Book"/>
                <a:ea typeface="Avenir Next" charset="0"/>
                <a:cs typeface="Avenir Next" charset="0"/>
                <a:sym typeface="SF Compact Display Regular" charset="0"/>
              </a:rPr>
              <a:t>of </a:t>
            </a:r>
            <a:r>
              <a:rPr lang="en-US" altLang="x-none" sz="1000" dirty="0">
                <a:solidFill>
                  <a:srgbClr val="3F3F3F"/>
                </a:solidFill>
                <a:latin typeface="Avenir Book"/>
                <a:ea typeface="Avenir Next" charset="0"/>
                <a:cs typeface="Avenir Next" charset="0"/>
                <a:sym typeface="SF Compact Display Regular" charset="0"/>
              </a:rPr>
              <a:t>1</a:t>
            </a:r>
            <a:r>
              <a:rPr lang="x-none" altLang="x-none" sz="1000" dirty="0">
                <a:solidFill>
                  <a:srgbClr val="3F3F3F"/>
                </a:solidFill>
                <a:latin typeface="Avenir Book"/>
                <a:ea typeface="Avenir Next" charset="0"/>
                <a:cs typeface="Avenir Next" charset="0"/>
                <a:sym typeface="SF Compact Display Regular" charset="0"/>
              </a:rPr>
              <a:t>% market share being the minimum target, we can talk about potentially higher turnover expectations). </a:t>
            </a:r>
            <a:r>
              <a:rPr lang="en-US" altLang="x-none" sz="1000" dirty="0">
                <a:solidFill>
                  <a:srgbClr val="3F3F3F"/>
                </a:solidFill>
                <a:latin typeface="Avenir Book"/>
                <a:ea typeface="Avenir Next" charset="0"/>
                <a:cs typeface="Avenir Next" charset="0"/>
                <a:sym typeface="SF Compact Display Regular" charset="0"/>
              </a:rPr>
              <a:t>* Additional revenue shall be introduced through advertising modules. </a:t>
            </a:r>
            <a:endParaRPr lang="x-none" altLang="x-none" sz="1000" dirty="0">
              <a:solidFill>
                <a:srgbClr val="3F3F3F"/>
              </a:solidFill>
              <a:latin typeface="Avenir Book"/>
              <a:ea typeface="Avenir Next" charset="0"/>
              <a:cs typeface="Avenir Next" charset="0"/>
              <a:sym typeface="SF Compact Display Regular" charset="0"/>
            </a:endParaRPr>
          </a:p>
          <a:p>
            <a:endParaRPr lang="en-US" dirty="0"/>
          </a:p>
        </p:txBody>
      </p:sp>
      <p:sp>
        <p:nvSpPr>
          <p:cNvPr id="9" name="Slide Number Placeholder 1"/>
          <p:cNvSpPr>
            <a:spLocks noGrp="1"/>
          </p:cNvSpPr>
          <p:nvPr>
            <p:ph type="sldNum" sz="quarter" idx="10"/>
          </p:nvPr>
        </p:nvSpPr>
        <p:spPr>
          <a:xfrm>
            <a:off x="8175500" y="6599064"/>
            <a:ext cx="788988" cy="214312"/>
          </a:xfrm>
        </p:spPr>
        <p:txBody>
          <a:bodyPr/>
          <a:lstStyle/>
          <a:p>
            <a:r>
              <a:rPr lang="de-DE" altLang="de-DE" dirty="0" smtClean="0">
                <a:solidFill>
                  <a:schemeClr val="bg1"/>
                </a:solidFill>
                <a:cs typeface="Arial" panose="020B0604020202020204" pitchFamily="34" charset="0"/>
              </a:rPr>
              <a:t>22</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5"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smtClean="0">
                <a:solidFill>
                  <a:srgbClr val="0D7195"/>
                </a:solidFill>
                <a:latin typeface="Avenir Next Medium" charset="0"/>
                <a:ea typeface="Avenir Next Medium" charset="0"/>
                <a:cs typeface="Avenir Next Medium" charset="0"/>
              </a:rPr>
              <a:t>Sales Projections – 5 Year Performance (USD)</a:t>
            </a:r>
            <a:endParaRPr lang="en-US" altLang="de-DE" sz="2000" b="1" dirty="0">
              <a:solidFill>
                <a:srgbClr val="0D7195"/>
              </a:solidFill>
              <a:latin typeface="Avenir Next Medium" charset="0"/>
              <a:ea typeface="Avenir Next Medium" charset="0"/>
              <a:cs typeface="Avenir Next Medium" charset="0"/>
            </a:endParaRPr>
          </a:p>
        </p:txBody>
      </p:sp>
      <p:sp>
        <p:nvSpPr>
          <p:cNvPr id="16" name="Line 5"/>
          <p:cNvSpPr>
            <a:spLocks noChangeShapeType="1"/>
          </p:cNvSpPr>
          <p:nvPr/>
        </p:nvSpPr>
        <p:spPr bwMode="auto">
          <a:xfrm>
            <a:off x="477589" y="692696"/>
            <a:ext cx="5462563"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5124" y="2131396"/>
            <a:ext cx="1704431" cy="642170"/>
          </a:xfrm>
          <a:prstGeom prst="rect">
            <a:avLst/>
          </a:prstGeom>
        </p:spPr>
      </p:pic>
    </p:spTree>
    <p:extLst>
      <p:ext uri="{BB962C8B-B14F-4D97-AF65-F5344CB8AC3E}">
        <p14:creationId xmlns:p14="http://schemas.microsoft.com/office/powerpoint/2010/main" val="79497721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graphicFrame>
        <p:nvGraphicFramePr>
          <p:cNvPr id="24579" name="Group 3">
            <a:extLst>
              <a:ext uri="{FF2B5EF4-FFF2-40B4-BE49-F238E27FC236}">
                <a16:creationId xmlns="" xmlns:a16="http://schemas.microsoft.com/office/drawing/2014/main" id="{FD8D0F19-9AC4-4F0E-A1C4-66C976A8B011}"/>
              </a:ext>
            </a:extLst>
          </p:cNvPr>
          <p:cNvGraphicFramePr>
            <a:graphicFrameLocks noGrp="1"/>
          </p:cNvGraphicFramePr>
          <p:nvPr>
            <p:extLst>
              <p:ext uri="{D42A27DB-BD31-4B8C-83A1-F6EECF244321}">
                <p14:modId xmlns:p14="http://schemas.microsoft.com/office/powerpoint/2010/main" val="1559053996"/>
              </p:ext>
            </p:extLst>
          </p:nvPr>
        </p:nvGraphicFramePr>
        <p:xfrm>
          <a:off x="1907704" y="1772816"/>
          <a:ext cx="5014118" cy="3881289"/>
        </p:xfrm>
        <a:graphic>
          <a:graphicData uri="http://schemas.openxmlformats.org/drawingml/2006/table">
            <a:tbl>
              <a:tblPr/>
              <a:tblGrid>
                <a:gridCol w="2723587">
                  <a:extLst>
                    <a:ext uri="{9D8B030D-6E8A-4147-A177-3AD203B41FA5}">
                      <a16:colId xmlns="" xmlns:a16="http://schemas.microsoft.com/office/drawing/2014/main" val="93204826"/>
                    </a:ext>
                  </a:extLst>
                </a:gridCol>
                <a:gridCol w="246161">
                  <a:extLst>
                    <a:ext uri="{9D8B030D-6E8A-4147-A177-3AD203B41FA5}">
                      <a16:colId xmlns="" xmlns:a16="http://schemas.microsoft.com/office/drawing/2014/main" val="3649901996"/>
                    </a:ext>
                  </a:extLst>
                </a:gridCol>
                <a:gridCol w="2044370">
                  <a:extLst>
                    <a:ext uri="{9D8B030D-6E8A-4147-A177-3AD203B41FA5}">
                      <a16:colId xmlns="" xmlns:a16="http://schemas.microsoft.com/office/drawing/2014/main" val="2991545148"/>
                    </a:ext>
                  </a:extLst>
                </a:gridCol>
              </a:tblGrid>
              <a:tr h="570607">
                <a:tc gridSpan="3">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CA" altLang="en-US" sz="1300" b="1" i="0" u="none" strike="noStrike" cap="none" normalizeH="0" baseline="0" dirty="0" smtClean="0">
                        <a:ln>
                          <a:noFill/>
                        </a:ln>
                        <a:solidFill>
                          <a:srgbClr val="FFFFFF"/>
                        </a:solidFill>
                        <a:effectLst/>
                        <a:latin typeface="Avenir Book"/>
                        <a:ea typeface="Avenir Next Demi Bold" charset="0"/>
                        <a:cs typeface="Avenir Next Demi Bold" charset="0"/>
                        <a:sym typeface="Neogrey Medium" charset="0"/>
                      </a:endParaRPr>
                    </a:p>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smtClean="0">
                        <a:ln>
                          <a:noFill/>
                        </a:ln>
                        <a:solidFill>
                          <a:srgbClr val="FFFFFF"/>
                        </a:solidFill>
                        <a:effectLst/>
                        <a:latin typeface="Avenir Book"/>
                        <a:ea typeface="Avenir Next Demi Bold" charset="0"/>
                        <a:cs typeface="Avenir Next Demi Bold" charset="0"/>
                        <a:sym typeface="Neogrey Medium" charset="0"/>
                      </a:endParaRPr>
                    </a:p>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smtClean="0">
                          <a:ln>
                            <a:noFill/>
                          </a:ln>
                          <a:solidFill>
                            <a:srgbClr val="FFFFFF"/>
                          </a:solidFill>
                          <a:effectLst/>
                          <a:latin typeface="Avenir Book"/>
                          <a:ea typeface="Avenir Next Demi Bold" charset="0"/>
                          <a:cs typeface="Avenir Next Demi Bold" charset="0"/>
                          <a:sym typeface="Neogrey Medium" charset="0"/>
                        </a:rPr>
                        <a:t>Planned Use </a:t>
                      </a:r>
                      <a:r>
                        <a:rPr kumimoji="0" lang="en-US" altLang="en-US" sz="1300" b="1" i="0" u="none" strike="noStrike" cap="none" normalizeH="0" baseline="0" dirty="0">
                          <a:ln>
                            <a:noFill/>
                          </a:ln>
                          <a:solidFill>
                            <a:srgbClr val="FFFFFF"/>
                          </a:solidFill>
                          <a:effectLst/>
                          <a:latin typeface="Avenir Book"/>
                          <a:ea typeface="Avenir Next Demi Bold" charset="0"/>
                          <a:cs typeface="Avenir Next Demi Bold" charset="0"/>
                          <a:sym typeface="Neogrey Medium" charset="0"/>
                        </a:rPr>
                        <a:t>of </a:t>
                      </a:r>
                      <a:r>
                        <a:rPr kumimoji="0" lang="en-US" altLang="en-US" sz="1300" b="1" i="0" u="none" strike="noStrike" cap="none" normalizeH="0" baseline="0" dirty="0" smtClean="0">
                          <a:ln>
                            <a:noFill/>
                          </a:ln>
                          <a:solidFill>
                            <a:srgbClr val="FFFFFF"/>
                          </a:solidFill>
                          <a:effectLst/>
                          <a:latin typeface="Avenir Book"/>
                          <a:ea typeface="Avenir Next Demi Bold" charset="0"/>
                          <a:cs typeface="Avenir Next Demi Bold" charset="0"/>
                          <a:sym typeface="Neogrey Medium" charset="0"/>
                        </a:rPr>
                        <a:t>Funds</a:t>
                      </a:r>
                      <a:endParaRPr kumimoji="0" lang="en-CA" altLang="en-US" sz="1300" b="1" i="0" u="none" strike="noStrike" cap="none" normalizeH="0" baseline="0" dirty="0" smtClean="0">
                        <a:ln>
                          <a:noFill/>
                        </a:ln>
                        <a:solidFill>
                          <a:srgbClr val="FFFFFF"/>
                        </a:solidFill>
                        <a:effectLst/>
                        <a:latin typeface="Avenir Book"/>
                        <a:ea typeface="Avenir Next Demi Bold" charset="0"/>
                        <a:cs typeface="Avenir Next Demi Bold" charset="0"/>
                        <a:sym typeface="Neogrey Medium" charset="0"/>
                      </a:endParaRPr>
                    </a:p>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rgbClr val="FFFFFF"/>
                        </a:solidFill>
                        <a:effectLst/>
                        <a:latin typeface="Avenir Book"/>
                        <a:ea typeface="Avenir Next Demi Bold" charset="0"/>
                        <a:cs typeface="Avenir Next Demi Bold" charset="0"/>
                        <a:sym typeface="Neogrey Medium" charset="0"/>
                      </a:endParaRPr>
                    </a:p>
                  </a:txBody>
                  <a:tcPr marL="19050" marR="19050" marT="19050" marB="19050" anchor="ctr" horzOverflow="overflow">
                    <a:lnL>
                      <a:noFill/>
                    </a:lnL>
                    <a:lnR>
                      <a:noFill/>
                    </a:lnR>
                    <a:lnT>
                      <a:noFill/>
                    </a:lnT>
                    <a:lnB>
                      <a:noFill/>
                    </a:lnB>
                    <a:lnTlToBr>
                      <a:noFill/>
                    </a:lnTlToBr>
                    <a:lnBlToTr>
                      <a:noFill/>
                    </a:lnBlToTr>
                    <a:solidFill>
                      <a:srgbClr val="0D7195"/>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630716560"/>
                  </a:ext>
                </a:extLst>
              </a:tr>
              <a:tr h="218792">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2">
                            <a:lumMod val="75000"/>
                          </a:schemeClr>
                        </a:solidFill>
                        <a:effectLst/>
                        <a:latin typeface="Avenir Book"/>
                        <a:ea typeface="Avenir Next" charset="0"/>
                        <a:cs typeface="Avenir Next" charset="0"/>
                        <a:sym typeface="SF Compact Display Regular" charset="0"/>
                      </a:endParaRPr>
                    </a:p>
                  </a:txBody>
                  <a:tcPr marL="19050" marR="19050" marT="19050" marB="19050" anchor="ctr" horzOverflow="overflow">
                    <a:lnL>
                      <a:noFill/>
                    </a:lnL>
                    <a:lnR>
                      <a:noFill/>
                    </a:lnR>
                    <a:lnT>
                      <a:noFill/>
                    </a:lnT>
                    <a:lnB>
                      <a:noFill/>
                    </a:lnB>
                    <a:lnTlToBr>
                      <a:noFill/>
                    </a:lnTlToBr>
                    <a:lnBlToTr>
                      <a:noFill/>
                    </a:lnBlToTr>
                    <a:solidFill>
                      <a:schemeClr val="bg1"/>
                    </a:solid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2">
                            <a:lumMod val="75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solidFill>
                      <a:schemeClr val="bg1"/>
                    </a:solid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2">
                            <a:lumMod val="75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solidFill>
                      <a:schemeClr val="bg1"/>
                    </a:solidFill>
                  </a:tcPr>
                </a:tc>
                <a:extLst>
                  <a:ext uri="{0D108BD9-81ED-4DB2-BD59-A6C34878D82A}">
                    <a16:rowId xmlns="" xmlns:a16="http://schemas.microsoft.com/office/drawing/2014/main" val="2839974674"/>
                  </a:ext>
                </a:extLst>
              </a:tr>
              <a:tr h="435818">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Regular" charset="0"/>
                        </a:rPr>
                        <a:t>Regional Offices</a:t>
                      </a: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solidFill>
                      <a:schemeClr val="accent2">
                        <a:lumMod val="40000"/>
                        <a:lumOff val="60000"/>
                      </a:schemeClr>
                    </a:solid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solidFill>
                      <a:schemeClr val="accent2">
                        <a:lumMod val="40000"/>
                        <a:lumOff val="60000"/>
                      </a:schemeClr>
                    </a:solid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Regular" charset="0"/>
                        </a:rPr>
                        <a:t>$65,000</a:t>
                      </a: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solidFill>
                      <a:schemeClr val="accent2">
                        <a:lumMod val="40000"/>
                        <a:lumOff val="60000"/>
                      </a:schemeClr>
                    </a:solidFill>
                  </a:tcPr>
                </a:tc>
                <a:extLst>
                  <a:ext uri="{0D108BD9-81ED-4DB2-BD59-A6C34878D82A}">
                    <a16:rowId xmlns="" xmlns:a16="http://schemas.microsoft.com/office/drawing/2014/main" val="3819782659"/>
                  </a:ext>
                </a:extLst>
              </a:tr>
              <a:tr h="381600">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Regular" charset="0"/>
                        </a:rPr>
                        <a:t>Marketing &amp; Advertising</a:t>
                      </a: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no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no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Regular" charset="0"/>
                        </a:rPr>
                        <a:t>$550,000</a:t>
                      </a: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2326399355"/>
                  </a:ext>
                </a:extLst>
              </a:tr>
              <a:tr h="403957">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Regular" charset="0"/>
                        </a:rPr>
                        <a:t>OPEX</a:t>
                      </a: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solidFill>
                      <a:schemeClr val="accent2">
                        <a:lumMod val="40000"/>
                        <a:lumOff val="60000"/>
                      </a:schemeClr>
                    </a:solid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solidFill>
                      <a:schemeClr val="accent2">
                        <a:lumMod val="40000"/>
                        <a:lumOff val="60000"/>
                      </a:schemeClr>
                    </a:solid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Regular" charset="0"/>
                        </a:rPr>
                        <a:t>~$800,000</a:t>
                      </a: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solidFill>
                      <a:schemeClr val="accent2">
                        <a:lumMod val="40000"/>
                        <a:lumOff val="60000"/>
                      </a:schemeClr>
                    </a:solidFill>
                  </a:tcPr>
                </a:tc>
                <a:extLst>
                  <a:ext uri="{0D108BD9-81ED-4DB2-BD59-A6C34878D82A}">
                    <a16:rowId xmlns="" xmlns:a16="http://schemas.microsoft.com/office/drawing/2014/main" val="1719092866"/>
                  </a:ext>
                </a:extLst>
              </a:tr>
              <a:tr h="518936">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Regular" charset="0"/>
                        </a:rPr>
                        <a:t>Programming &amp; Development</a:t>
                      </a: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no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no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Regular" charset="0"/>
                        </a:rPr>
                        <a:t>$1,602,000</a:t>
                      </a: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61243448"/>
                  </a:ext>
                </a:extLst>
              </a:tr>
              <a:tr h="456755">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Regular" charset="0"/>
                        </a:rPr>
                        <a:t>Licensing Fees</a:t>
                      </a: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solidFill>
                      <a:schemeClr val="accent6">
                        <a:lumMod val="20000"/>
                        <a:lumOff val="80000"/>
                      </a:schemeClr>
                    </a:solid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solidFill>
                      <a:schemeClr val="accent6">
                        <a:lumMod val="20000"/>
                        <a:lumOff val="80000"/>
                      </a:schemeClr>
                    </a:solid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Regular" charset="0"/>
                        </a:rPr>
                        <a:t>$200,000</a:t>
                      </a:r>
                      <a:endParaRPr kumimoji="0" lang="en-US" altLang="en-US" sz="1200" b="0"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a:noFill/>
                    </a:lnL>
                    <a:lnR>
                      <a:noFill/>
                    </a:lnR>
                    <a:lnT>
                      <a:noFill/>
                    </a:lnT>
                    <a:lnB>
                      <a:noFill/>
                    </a:lnB>
                    <a:lnTlToBr>
                      <a:noFill/>
                    </a:lnTlToBr>
                    <a:lnBlToTr>
                      <a:noFill/>
                    </a:lnBlToTr>
                    <a:solidFill>
                      <a:schemeClr val="accent6">
                        <a:lumMod val="20000"/>
                        <a:lumOff val="80000"/>
                      </a:schemeClr>
                    </a:solidFill>
                  </a:tcPr>
                </a:tc>
                <a:extLst>
                  <a:ext uri="{0D108BD9-81ED-4DB2-BD59-A6C34878D82A}">
                    <a16:rowId xmlns="" xmlns:a16="http://schemas.microsoft.com/office/drawing/2014/main" val="2146524706"/>
                  </a:ext>
                </a:extLst>
              </a:tr>
              <a:tr h="634851">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2">
                              <a:lumMod val="50000"/>
                            </a:schemeClr>
                          </a:solidFill>
                          <a:effectLst/>
                          <a:latin typeface="Avenir Book"/>
                          <a:ea typeface="Avenir Next" charset="0"/>
                          <a:cs typeface="Avenir Next" charset="0"/>
                          <a:sym typeface="SF Compact Display Bold" charset="0"/>
                        </a:rPr>
                        <a:t>Total </a:t>
                      </a:r>
                      <a:r>
                        <a:rPr kumimoji="0" lang="en-US" altLang="en-US" sz="1200" b="1"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Bold" charset="0"/>
                        </a:rPr>
                        <a:t>Operating </a:t>
                      </a:r>
                      <a:r>
                        <a:rPr kumimoji="0" lang="en-US" altLang="en-US" sz="1200" b="1" i="0" u="none" strike="noStrike" cap="none" normalizeH="0" baseline="0" dirty="0">
                          <a:ln>
                            <a:noFill/>
                          </a:ln>
                          <a:solidFill>
                            <a:schemeClr val="tx2">
                              <a:lumMod val="50000"/>
                            </a:schemeClr>
                          </a:solidFill>
                          <a:effectLst/>
                          <a:latin typeface="Avenir Book"/>
                          <a:ea typeface="Avenir Next" charset="0"/>
                          <a:cs typeface="Avenir Next" charset="0"/>
                          <a:sym typeface="SF Compact Display Bold" charset="0"/>
                        </a:rPr>
                        <a:t>F</a:t>
                      </a:r>
                      <a:r>
                        <a:rPr kumimoji="0" lang="en-US" altLang="en-US" sz="1200" b="1"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Bold" charset="0"/>
                        </a:rPr>
                        <a:t>unds Required</a:t>
                      </a:r>
                      <a:endParaRPr kumimoji="0" lang="en-US" altLang="en-US" sz="1200" b="1"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w="12700" cap="flat" cmpd="sng" algn="ctr">
                      <a:noFill/>
                      <a:prstDash val="solid"/>
                      <a:miter lim="400000"/>
                      <a:headEnd type="none" w="med" len="med"/>
                      <a:tailEnd type="none" w="med" len="med"/>
                    </a:lnL>
                    <a:lnR w="12700" cap="flat" cmpd="sng" algn="ctr">
                      <a:noFill/>
                      <a:prstDash val="solid"/>
                      <a:miter lim="400000"/>
                      <a:headEnd type="none" w="med" len="med"/>
                      <a:tailEnd type="none" w="med" len="med"/>
                    </a:lnR>
                    <a:lnT w="12700" cap="flat" cmpd="sng" algn="ctr">
                      <a:noFill/>
                      <a:prstDash val="solid"/>
                      <a:miter lim="400000"/>
                      <a:headEnd type="none" w="med" len="med"/>
                      <a:tailEnd type="none" w="med" len="med"/>
                    </a:lnT>
                    <a:lnB w="12700" cap="flat" cmpd="sng" algn="ctr">
                      <a:noFill/>
                      <a:prstDash val="solid"/>
                      <a:miter lim="400000"/>
                      <a:headEnd type="none" w="med" len="med"/>
                      <a:tailEnd type="none" w="med" len="med"/>
                    </a:lnB>
                    <a:lnTlToBr>
                      <a:noFill/>
                    </a:lnTlToBr>
                    <a:lnBlToTr>
                      <a:noFill/>
                    </a:lnBlToTr>
                    <a:solidFill>
                      <a:schemeClr val="accent6">
                        <a:lumMod val="60000"/>
                        <a:lumOff val="40000"/>
                      </a:schemeClr>
                    </a:solid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w="12700" cap="flat" cmpd="sng" algn="ctr">
                      <a:noFill/>
                      <a:prstDash val="solid"/>
                      <a:miter lim="400000"/>
                      <a:headEnd type="none" w="med" len="med"/>
                      <a:tailEnd type="none" w="med" len="med"/>
                    </a:lnL>
                    <a:lnR w="12700" cap="flat" cmpd="sng" algn="ctr">
                      <a:noFill/>
                      <a:prstDash val="solid"/>
                      <a:miter lim="400000"/>
                      <a:headEnd type="none" w="med" len="med"/>
                      <a:tailEnd type="none" w="med" len="med"/>
                    </a:lnR>
                    <a:lnT w="12700" cap="flat" cmpd="sng" algn="ctr">
                      <a:noFill/>
                      <a:prstDash val="solid"/>
                      <a:miter lim="400000"/>
                      <a:headEnd type="none" w="med" len="med"/>
                      <a:tailEnd type="none" w="med" len="med"/>
                    </a:lnT>
                    <a:lnB w="12700" cap="flat" cmpd="sng" algn="ctr">
                      <a:noFill/>
                      <a:prstDash val="solid"/>
                      <a:miter lim="400000"/>
                      <a:headEnd type="none" w="med" len="med"/>
                      <a:tailEnd type="none" w="med" len="med"/>
                    </a:lnB>
                    <a:lnTlToBr>
                      <a:noFill/>
                    </a:lnTlToBr>
                    <a:lnBlToTr>
                      <a:noFill/>
                    </a:lnBlToTr>
                    <a:solidFill>
                      <a:schemeClr val="accent6">
                        <a:lumMod val="60000"/>
                        <a:lumOff val="40000"/>
                      </a:schemeClr>
                    </a:solidFill>
                  </a:tcPr>
                </a:tc>
                <a:tc>
                  <a:txBody>
                    <a:bodyPr/>
                    <a:lstStyle>
                      <a:lvl1pPr>
                        <a:spcBef>
                          <a:spcPts val="5900"/>
                        </a:spcBef>
                        <a:buSzPct val="125000"/>
                        <a:defRPr sz="4400">
                          <a:solidFill>
                            <a:srgbClr val="000000"/>
                          </a:solidFill>
                          <a:latin typeface="Helvetica Neue" charset="0"/>
                          <a:ea typeface="Helvetica Neue" charset="0"/>
                          <a:cs typeface="Helvetica Neue" charset="0"/>
                          <a:sym typeface="Helvetica Neue" charset="0"/>
                        </a:defRPr>
                      </a:lvl1pPr>
                      <a:lvl2pPr marL="127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2pPr>
                      <a:lvl3pPr marL="190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3pPr>
                      <a:lvl4pPr marL="2540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4pPr>
                      <a:lvl5pPr marL="3175000" indent="-635000">
                        <a:spcBef>
                          <a:spcPts val="5900"/>
                        </a:spcBef>
                        <a:buSzPct val="125000"/>
                        <a:defRPr sz="4400">
                          <a:solidFill>
                            <a:srgbClr val="000000"/>
                          </a:solidFill>
                          <a:latin typeface="Helvetica Neue" charset="0"/>
                          <a:ea typeface="Helvetica Neue" charset="0"/>
                          <a:cs typeface="Helvetica Neue" charset="0"/>
                          <a:sym typeface="Helvetica Neue" charset="0"/>
                        </a:defRPr>
                      </a:lvl5pPr>
                      <a:lvl6pPr marL="36322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6pPr>
                      <a:lvl7pPr marL="40894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7pPr>
                      <a:lvl8pPr marL="45466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8pPr>
                      <a:lvl9pPr marL="5003800" indent="-635000" eaLnBrk="0" fontAlgn="base" hangingPunct="0">
                        <a:spcBef>
                          <a:spcPts val="5900"/>
                        </a:spcBef>
                        <a:spcAft>
                          <a:spcPct val="0"/>
                        </a:spcAft>
                        <a:buSzPct val="125000"/>
                        <a:defRPr sz="4400">
                          <a:solidFill>
                            <a:srgbClr val="000000"/>
                          </a:solidFill>
                          <a:latin typeface="Helvetica Neue" charset="0"/>
                          <a:ea typeface="Helvetica Neue" charset="0"/>
                          <a:cs typeface="Helvetica Neue" charset="0"/>
                          <a:sym typeface="Helvetica Neue"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2">
                              <a:lumMod val="50000"/>
                            </a:schemeClr>
                          </a:solidFill>
                          <a:effectLst/>
                          <a:latin typeface="Avenir Book"/>
                          <a:ea typeface="Avenir Next" charset="0"/>
                          <a:cs typeface="Avenir Next" charset="0"/>
                          <a:sym typeface="SF Compact Display Bold" charset="0"/>
                        </a:rPr>
                        <a:t>$3,500,000</a:t>
                      </a:r>
                      <a:endParaRPr kumimoji="0" lang="en-US" altLang="en-US" sz="1200" b="1" i="0" u="none" strike="noStrike" cap="none" normalizeH="0" baseline="0" dirty="0">
                        <a:ln>
                          <a:noFill/>
                        </a:ln>
                        <a:solidFill>
                          <a:schemeClr val="tx2">
                            <a:lumMod val="50000"/>
                          </a:schemeClr>
                        </a:solidFill>
                        <a:effectLst/>
                        <a:latin typeface="Avenir Book"/>
                        <a:ea typeface="Avenir Next" charset="0"/>
                        <a:cs typeface="Avenir Next" charset="0"/>
                        <a:sym typeface="Helvetica Neue Light" charset="0"/>
                      </a:endParaRPr>
                    </a:p>
                  </a:txBody>
                  <a:tcPr marL="19050" marR="19050" marT="19050" marB="19050" anchor="ctr" horzOverflow="overflow">
                    <a:lnL w="12700" cap="flat" cmpd="sng" algn="ctr">
                      <a:noFill/>
                      <a:prstDash val="solid"/>
                      <a:miter lim="400000"/>
                      <a:headEnd type="none" w="med" len="med"/>
                      <a:tailEnd type="none" w="med" len="med"/>
                    </a:lnL>
                    <a:lnR w="12700" cap="flat" cmpd="sng" algn="ctr">
                      <a:noFill/>
                      <a:prstDash val="solid"/>
                      <a:miter lim="400000"/>
                      <a:headEnd type="none" w="med" len="med"/>
                      <a:tailEnd type="none" w="med" len="med"/>
                    </a:lnR>
                    <a:lnT w="12700" cap="flat" cmpd="sng" algn="ctr">
                      <a:noFill/>
                      <a:prstDash val="solid"/>
                      <a:miter lim="400000"/>
                      <a:headEnd type="none" w="med" len="med"/>
                      <a:tailEnd type="none" w="med" len="med"/>
                    </a:lnT>
                    <a:lnB w="12700" cap="flat" cmpd="sng" algn="ctr">
                      <a:noFill/>
                      <a:prstDash val="solid"/>
                      <a:miter lim="400000"/>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 xmlns:a16="http://schemas.microsoft.com/office/drawing/2014/main" val="3291832454"/>
                  </a:ext>
                </a:extLst>
              </a:tr>
            </a:tbl>
          </a:graphicData>
        </a:graphic>
      </p:graphicFrame>
      <p:sp>
        <p:nvSpPr>
          <p:cNvPr id="24738" name="Text Box 162">
            <a:extLst>
              <a:ext uri="{FF2B5EF4-FFF2-40B4-BE49-F238E27FC236}">
                <a16:creationId xmlns="" xmlns:a16="http://schemas.microsoft.com/office/drawing/2014/main" id="{2C7B5478-4B9E-4D4D-A7E0-7A07967A4FC6}"/>
              </a:ext>
            </a:extLst>
          </p:cNvPr>
          <p:cNvSpPr txBox="1">
            <a:spLocks/>
          </p:cNvSpPr>
          <p:nvPr/>
        </p:nvSpPr>
        <p:spPr bwMode="auto">
          <a:xfrm>
            <a:off x="0" y="1165974"/>
            <a:ext cx="9180512" cy="346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19050" tIns="19050" rIns="19050" bIns="19050" anchor="ctr">
            <a:spAutoFit/>
          </a:bodyPr>
          <a:lstStyle/>
          <a:p>
            <a:pPr algn="ctr" eaLnBrk="1">
              <a:defRPr/>
            </a:pPr>
            <a:r>
              <a:rPr lang="x-none" altLang="x-none" sz="2000" b="1" dirty="0">
                <a:solidFill>
                  <a:srgbClr val="0D7195"/>
                </a:solidFill>
                <a:latin typeface="Avenir Book"/>
                <a:ea typeface="Avenir Next Medium" charset="0"/>
                <a:cs typeface="Avenir Next Medium" charset="0"/>
                <a:sym typeface="SF Compact Display Light" charset="0"/>
              </a:rPr>
              <a:t>Seeking </a:t>
            </a:r>
            <a:r>
              <a:rPr lang="en-US" altLang="x-none" sz="2000" b="1" dirty="0">
                <a:solidFill>
                  <a:srgbClr val="0D7195"/>
                </a:solidFill>
                <a:latin typeface="Avenir Book"/>
                <a:ea typeface="Avenir Next Medium" charset="0"/>
                <a:cs typeface="Avenir Next Medium" charset="0"/>
                <a:sym typeface="SF Compact Display Light" charset="0"/>
              </a:rPr>
              <a:t>US $3,500,000 </a:t>
            </a:r>
            <a:r>
              <a:rPr lang="x-none" altLang="x-none" sz="2000" b="1" dirty="0" smtClean="0">
                <a:solidFill>
                  <a:srgbClr val="0D7195"/>
                </a:solidFill>
                <a:latin typeface="Avenir Book"/>
                <a:ea typeface="Avenir Next Medium" charset="0"/>
                <a:cs typeface="Avenir Next Medium" charset="0"/>
                <a:sym typeface="SF Compact Display Light" charset="0"/>
              </a:rPr>
              <a:t>in equity</a:t>
            </a:r>
            <a:endParaRPr lang="x-none" altLang="x-none" sz="2000" b="1" dirty="0">
              <a:solidFill>
                <a:srgbClr val="0D7195"/>
              </a:solidFill>
              <a:latin typeface="Avenir Book"/>
              <a:ea typeface="Avenir Next Medium" charset="0"/>
              <a:cs typeface="Avenir Next Medium" charset="0"/>
              <a:sym typeface="SF Compact Display Light" charset="0"/>
            </a:endParaRPr>
          </a:p>
        </p:txBody>
      </p:sp>
      <p:sp>
        <p:nvSpPr>
          <p:cNvPr id="8" name="Slide Number Placeholder 1"/>
          <p:cNvSpPr>
            <a:spLocks noGrp="1"/>
          </p:cNvSpPr>
          <p:nvPr>
            <p:ph type="sldNum" sz="quarter" idx="10"/>
          </p:nvPr>
        </p:nvSpPr>
        <p:spPr>
          <a:xfrm>
            <a:off x="8175500" y="6599064"/>
            <a:ext cx="788988" cy="214312"/>
          </a:xfrm>
        </p:spPr>
        <p:txBody>
          <a:bodyPr/>
          <a:lstStyle/>
          <a:p>
            <a:r>
              <a:rPr lang="de-DE" altLang="de-DE" dirty="0" smtClean="0">
                <a:solidFill>
                  <a:schemeClr val="bg1"/>
                </a:solidFill>
              </a:rPr>
              <a:t>23</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pic>
        <p:nvPicPr>
          <p:cNvPr id="9" name="Picture 8"/>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rcRect l="11218" t="86821" r="47346" b="9249"/>
          <a:stretch/>
        </p:blipFill>
        <p:spPr>
          <a:xfrm>
            <a:off x="-108520" y="6525344"/>
            <a:ext cx="9252520" cy="408540"/>
          </a:xfrm>
          <a:prstGeom prst="rect">
            <a:avLst/>
          </a:prstGeom>
        </p:spPr>
      </p:pic>
      <p:sp>
        <p:nvSpPr>
          <p:cNvPr id="11"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smtClean="0">
                <a:solidFill>
                  <a:srgbClr val="0D7195"/>
                </a:solidFill>
                <a:latin typeface="Avenir Next Medium" charset="0"/>
                <a:ea typeface="Avenir Next Medium" charset="0"/>
                <a:cs typeface="Avenir Next Medium" charset="0"/>
              </a:rPr>
              <a:t>Investment Opportunity</a:t>
            </a:r>
            <a:endParaRPr lang="en-US" altLang="de-DE" sz="2000" b="1" dirty="0">
              <a:solidFill>
                <a:srgbClr val="0D7195"/>
              </a:solidFill>
              <a:latin typeface="Avenir Next Medium" charset="0"/>
              <a:ea typeface="Avenir Next Medium" charset="0"/>
              <a:cs typeface="Avenir Next Medium" charset="0"/>
            </a:endParaRPr>
          </a:p>
        </p:txBody>
      </p:sp>
      <p:sp>
        <p:nvSpPr>
          <p:cNvPr id="15" name="Line 5"/>
          <p:cNvSpPr>
            <a:spLocks noChangeShapeType="1"/>
          </p:cNvSpPr>
          <p:nvPr/>
        </p:nvSpPr>
        <p:spPr bwMode="auto">
          <a:xfrm>
            <a:off x="395537" y="692696"/>
            <a:ext cx="3024336"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168811276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15" name="Text Box 12"/>
          <p:cNvSpPr txBox="1">
            <a:spLocks noChangeArrowheads="1"/>
          </p:cNvSpPr>
          <p:nvPr/>
        </p:nvSpPr>
        <p:spPr bwMode="auto">
          <a:xfrm>
            <a:off x="3275856" y="1432427"/>
            <a:ext cx="1899894" cy="530491"/>
          </a:xfrm>
          <a:prstGeom prst="rect">
            <a:avLst/>
          </a:prstGeom>
          <a:noFill/>
          <a:ln w="9525">
            <a:noFill/>
            <a:miter lim="800000"/>
            <a:headEnd/>
            <a:tailEnd/>
          </a:ln>
        </p:spPr>
        <p:txBody>
          <a:bodyPr lIns="76929" tIns="38464" rIns="76929" bIns="38464" anchor="t" anchorCtr="0"/>
          <a:lstStyle/>
          <a:p>
            <a:pPr lvl="0">
              <a:defRPr/>
            </a:pPr>
            <a:r>
              <a:rPr lang="en-US" sz="1200" kern="0" dirty="0" smtClean="0">
                <a:solidFill>
                  <a:schemeClr val="tx2">
                    <a:lumMod val="50000"/>
                  </a:schemeClr>
                </a:solidFill>
                <a:latin typeface="Avenir Book"/>
                <a:ea typeface="Avenir Roman" charset="0"/>
                <a:cs typeface="Avenir Roman" charset="0"/>
              </a:rPr>
              <a:t>Steven Hoffmann</a:t>
            </a:r>
            <a:endParaRPr lang="en-US" sz="1200" kern="0" dirty="0">
              <a:solidFill>
                <a:schemeClr val="tx2">
                  <a:lumMod val="50000"/>
                </a:schemeClr>
              </a:solidFill>
              <a:latin typeface="Avenir Book"/>
              <a:ea typeface="Avenir Roman" charset="0"/>
              <a:cs typeface="Avenir Roman" charset="0"/>
            </a:endParaRPr>
          </a:p>
          <a:p>
            <a:pPr lvl="0">
              <a:defRPr/>
            </a:pPr>
            <a:r>
              <a:rPr lang="en-US" sz="1200" kern="0" dirty="0" smtClean="0">
                <a:solidFill>
                  <a:schemeClr val="accent1">
                    <a:lumMod val="75000"/>
                  </a:schemeClr>
                </a:solidFill>
                <a:latin typeface="Avenir Book"/>
                <a:ea typeface="Avenir Roman" charset="0"/>
                <a:cs typeface="Avenir Roman" charset="0"/>
              </a:rPr>
              <a:t>Director</a:t>
            </a:r>
            <a:endParaRPr lang="en-US" sz="1200" kern="0" dirty="0">
              <a:solidFill>
                <a:schemeClr val="accent1">
                  <a:lumMod val="75000"/>
                </a:schemeClr>
              </a:solidFill>
              <a:latin typeface="Avenir Book"/>
              <a:ea typeface="Avenir Roman" charset="0"/>
              <a:cs typeface="Avenir Roman" charset="0"/>
            </a:endParaRPr>
          </a:p>
        </p:txBody>
      </p:sp>
      <p:sp>
        <p:nvSpPr>
          <p:cNvPr id="18" name="Text Box 13"/>
          <p:cNvSpPr txBox="1">
            <a:spLocks noChangeArrowheads="1"/>
          </p:cNvSpPr>
          <p:nvPr>
            <p:extLst/>
          </p:nvPr>
        </p:nvSpPr>
        <p:spPr bwMode="auto">
          <a:xfrm>
            <a:off x="2483768" y="2060848"/>
            <a:ext cx="1944216" cy="1855109"/>
          </a:xfrm>
          <a:prstGeom prst="rect">
            <a:avLst/>
          </a:prstGeom>
          <a:noFill/>
          <a:ln w="9525">
            <a:noFill/>
            <a:miter lim="800000"/>
            <a:headEnd/>
            <a:tailEnd/>
          </a:ln>
        </p:spPr>
        <p:txBody>
          <a:bodyPr lIns="76929" tIns="38464" rIns="76929" bIns="38464" anchor="t" anchorCtr="0"/>
          <a:lstStyle/>
          <a:p>
            <a:pPr algn="just"/>
            <a:r>
              <a:rPr lang="en-US" sz="800" dirty="0">
                <a:solidFill>
                  <a:schemeClr val="tx1"/>
                </a:solidFill>
                <a:latin typeface="Avenir Book"/>
                <a:ea typeface="Avenir Roman" charset="0"/>
                <a:cs typeface="Avenir Roman" charset="0"/>
              </a:rPr>
              <a:t>Founder and Director of </a:t>
            </a:r>
            <a:r>
              <a:rPr lang="en-US" sz="800" dirty="0" err="1">
                <a:solidFill>
                  <a:schemeClr val="tx1"/>
                </a:solidFill>
                <a:latin typeface="Avenir Book"/>
                <a:ea typeface="Avenir Roman" charset="0"/>
                <a:cs typeface="Avenir Roman" charset="0"/>
              </a:rPr>
              <a:t>Bridgemark</a:t>
            </a:r>
            <a:r>
              <a:rPr lang="en-US" sz="800" dirty="0">
                <a:solidFill>
                  <a:schemeClr val="tx1"/>
                </a:solidFill>
                <a:latin typeface="Avenir Book"/>
                <a:ea typeface="Avenir Roman" charset="0"/>
                <a:cs typeface="Avenir Roman" charset="0"/>
              </a:rPr>
              <a:t> Advisors Ltd., a boutique advisory firm with operations in Canada and London, UK. Entrepreneurial experience includes being the founder of Renewable Energy, CoGen, Encryption and Energy Storage companies (Private, Public). Private to Public transaction experience in Europe, AIM, OTCQX, TSX.V, CSE, </a:t>
            </a:r>
            <a:r>
              <a:rPr lang="en-US" sz="800" dirty="0" smtClean="0">
                <a:solidFill>
                  <a:schemeClr val="tx1"/>
                </a:solidFill>
                <a:latin typeface="Avenir Book"/>
                <a:ea typeface="Avenir Roman" charset="0"/>
                <a:cs typeface="Avenir Roman" charset="0"/>
              </a:rPr>
              <a:t>and Hong Kong.</a:t>
            </a:r>
            <a:endParaRPr lang="en-US" sz="800" dirty="0">
              <a:solidFill>
                <a:schemeClr val="tx1"/>
              </a:solidFill>
              <a:latin typeface="Avenir Book"/>
              <a:ea typeface="Avenir Roman" charset="0"/>
              <a:cs typeface="Avenir Roman" charset="0"/>
            </a:endParaRPr>
          </a:p>
          <a:p>
            <a:pPr algn="just"/>
            <a:endParaRPr lang="en-US" sz="800" dirty="0">
              <a:solidFill>
                <a:schemeClr val="tx1"/>
              </a:solidFill>
              <a:latin typeface="Avenir Book"/>
              <a:ea typeface="Avenir Roman" charset="0"/>
              <a:cs typeface="Avenir Roman" charset="0"/>
            </a:endParaRPr>
          </a:p>
          <a:p>
            <a:pPr algn="just"/>
            <a:r>
              <a:rPr lang="en-US" sz="800" dirty="0">
                <a:solidFill>
                  <a:schemeClr val="tx1"/>
                </a:solidFill>
                <a:latin typeface="Avenir Book"/>
                <a:ea typeface="Avenir Roman" charset="0"/>
                <a:cs typeface="Avenir Roman" charset="0"/>
              </a:rPr>
              <a:t>Currently holding roles as CFO, BOD, and Strategic Advisor for Telecom, IOT Security and Energy Storage Technology. A.S in Engineering B.A. in Business Administration from Boston, USA, </a:t>
            </a:r>
          </a:p>
        </p:txBody>
      </p:sp>
      <p:sp>
        <p:nvSpPr>
          <p:cNvPr id="17" name="TextBox 16"/>
          <p:cNvSpPr txBox="1"/>
          <p:nvPr>
            <p:extLst/>
          </p:nvPr>
        </p:nvSpPr>
        <p:spPr>
          <a:xfrm>
            <a:off x="1148407" y="4752274"/>
            <a:ext cx="2703513" cy="447011"/>
          </a:xfrm>
          <a:prstGeom prst="rect">
            <a:avLst/>
          </a:prstGeom>
          <a:noFill/>
        </p:spPr>
        <p:txBody>
          <a:bodyPr wrap="square" lIns="76929" tIns="38464" rIns="76929" bIns="38464" rtlCol="0" anchor="t">
            <a:spAutoFit/>
          </a:bodyPr>
          <a:lstStyle/>
          <a:p>
            <a:pPr>
              <a:defRPr/>
            </a:pPr>
            <a:r>
              <a:rPr lang="en-US" sz="1200" kern="0" dirty="0" err="1">
                <a:solidFill>
                  <a:schemeClr val="tx2">
                    <a:lumMod val="50000"/>
                  </a:schemeClr>
                </a:solidFill>
                <a:latin typeface="Avenir Book"/>
                <a:ea typeface="Avenir Roman" charset="0"/>
                <a:cs typeface="Avenir Roman" charset="0"/>
              </a:rPr>
              <a:t>Tsolmondorj</a:t>
            </a:r>
            <a:r>
              <a:rPr lang="en-US" sz="1200" kern="0" dirty="0">
                <a:solidFill>
                  <a:schemeClr val="tx2">
                    <a:lumMod val="50000"/>
                  </a:schemeClr>
                </a:solidFill>
                <a:latin typeface="Avenir Book"/>
                <a:ea typeface="Avenir Roman" charset="0"/>
                <a:cs typeface="Avenir Roman" charset="0"/>
              </a:rPr>
              <a:t> </a:t>
            </a:r>
            <a:r>
              <a:rPr lang="en-US" sz="1200" kern="0" dirty="0" err="1">
                <a:solidFill>
                  <a:schemeClr val="tx2">
                    <a:lumMod val="50000"/>
                  </a:schemeClr>
                </a:solidFill>
                <a:latin typeface="Avenir Book"/>
                <a:ea typeface="Avenir Roman" charset="0"/>
                <a:cs typeface="Avenir Roman" charset="0"/>
              </a:rPr>
              <a:t>Natsagdorj</a:t>
            </a:r>
            <a:endParaRPr lang="en-US" sz="1200" kern="0" dirty="0">
              <a:solidFill>
                <a:schemeClr val="tx2">
                  <a:lumMod val="50000"/>
                </a:schemeClr>
              </a:solidFill>
              <a:latin typeface="Avenir Book"/>
              <a:ea typeface="Avenir Roman" charset="0"/>
              <a:cs typeface="Avenir Roman" charset="0"/>
            </a:endParaRPr>
          </a:p>
          <a:p>
            <a:pPr lvl="0">
              <a:defRPr/>
            </a:pPr>
            <a:r>
              <a:rPr lang="en-US" sz="1200" kern="0" dirty="0" smtClean="0">
                <a:solidFill>
                  <a:schemeClr val="accent1">
                    <a:lumMod val="75000"/>
                  </a:schemeClr>
                </a:solidFill>
                <a:latin typeface="Avenir Book"/>
                <a:ea typeface="Avenir Roman" charset="0"/>
                <a:cs typeface="Avenir Roman" charset="0"/>
              </a:rPr>
              <a:t>Chief </a:t>
            </a:r>
            <a:r>
              <a:rPr lang="en-US" sz="1200" kern="0" dirty="0" err="1" smtClean="0">
                <a:solidFill>
                  <a:schemeClr val="accent1">
                    <a:lumMod val="75000"/>
                  </a:schemeClr>
                </a:solidFill>
                <a:latin typeface="Avenir Book"/>
                <a:ea typeface="Avenir Roman" charset="0"/>
                <a:cs typeface="Avenir Roman" charset="0"/>
              </a:rPr>
              <a:t>Blockchain</a:t>
            </a:r>
            <a:r>
              <a:rPr lang="en-US" sz="1200" kern="0" dirty="0" smtClean="0">
                <a:solidFill>
                  <a:schemeClr val="accent1">
                    <a:lumMod val="75000"/>
                  </a:schemeClr>
                </a:solidFill>
                <a:latin typeface="Avenir Book"/>
                <a:ea typeface="Avenir Roman" charset="0"/>
                <a:cs typeface="Avenir Roman" charset="0"/>
              </a:rPr>
              <a:t> Officer</a:t>
            </a:r>
            <a:endParaRPr lang="en-US" sz="1200" dirty="0">
              <a:solidFill>
                <a:schemeClr val="accent1">
                  <a:lumMod val="75000"/>
                </a:schemeClr>
              </a:solidFill>
              <a:latin typeface="Avenir Book"/>
              <a:ea typeface="Avenir Roman" charset="0"/>
              <a:cs typeface="Avenir Roman" charset="0"/>
            </a:endParaRPr>
          </a:p>
        </p:txBody>
      </p:sp>
      <p:sp>
        <p:nvSpPr>
          <p:cNvPr id="20" name="TextBox 19"/>
          <p:cNvSpPr txBox="1"/>
          <p:nvPr>
            <p:extLst/>
          </p:nvPr>
        </p:nvSpPr>
        <p:spPr>
          <a:xfrm>
            <a:off x="219862" y="5350068"/>
            <a:ext cx="2823766" cy="1431896"/>
          </a:xfrm>
          <a:prstGeom prst="rect">
            <a:avLst/>
          </a:prstGeom>
          <a:noFill/>
        </p:spPr>
        <p:txBody>
          <a:bodyPr wrap="square" lIns="76929" tIns="38464" rIns="76929" bIns="38464" rtlCol="0" anchor="t">
            <a:spAutoFit/>
          </a:bodyPr>
          <a:lstStyle/>
          <a:p>
            <a:pPr algn="just"/>
            <a:r>
              <a:rPr lang="en-US" sz="800" dirty="0" err="1" smtClean="0">
                <a:solidFill>
                  <a:schemeClr val="tx1"/>
                </a:solidFill>
                <a:latin typeface="Avenir Book"/>
                <a:ea typeface="Avenir Roman" charset="0"/>
                <a:cs typeface="Avenir Roman" charset="0"/>
              </a:rPr>
              <a:t>Tsoma</a:t>
            </a:r>
            <a:r>
              <a:rPr lang="en-US" sz="800" dirty="0" smtClean="0">
                <a:solidFill>
                  <a:schemeClr val="tx1"/>
                </a:solidFill>
                <a:latin typeface="Avenir Book"/>
                <a:ea typeface="Avenir Roman" charset="0"/>
                <a:cs typeface="Avenir Roman" charset="0"/>
              </a:rPr>
              <a:t> </a:t>
            </a:r>
            <a:r>
              <a:rPr lang="en-US" sz="800" dirty="0">
                <a:solidFill>
                  <a:schemeClr val="tx1"/>
                </a:solidFill>
                <a:latin typeface="Avenir Book"/>
                <a:ea typeface="Avenir Roman" charset="0"/>
                <a:cs typeface="Avenir Roman" charset="0"/>
              </a:rPr>
              <a:t>is </a:t>
            </a:r>
            <a:r>
              <a:rPr lang="en-US" sz="800" dirty="0" smtClean="0">
                <a:solidFill>
                  <a:schemeClr val="tx1"/>
                </a:solidFill>
                <a:latin typeface="Avenir Book"/>
                <a:ea typeface="Avenir Roman" charset="0"/>
                <a:cs typeface="Avenir Roman" charset="0"/>
              </a:rPr>
              <a:t>a developer, </a:t>
            </a:r>
            <a:r>
              <a:rPr lang="en-US" sz="800" dirty="0">
                <a:solidFill>
                  <a:schemeClr val="tx1"/>
                </a:solidFill>
                <a:latin typeface="Avenir Book"/>
                <a:ea typeface="Avenir Roman" charset="0"/>
                <a:cs typeface="Avenir Roman" charset="0"/>
              </a:rPr>
              <a:t>experienced cryptocurrency trader and </a:t>
            </a:r>
            <a:r>
              <a:rPr lang="en-US" sz="800" dirty="0" smtClean="0">
                <a:solidFill>
                  <a:schemeClr val="tx1"/>
                </a:solidFill>
                <a:latin typeface="Avenir Book"/>
                <a:ea typeface="Avenir Roman" charset="0"/>
                <a:cs typeface="Avenir Roman" charset="0"/>
              </a:rPr>
              <a:t>an analyst </a:t>
            </a:r>
            <a:r>
              <a:rPr lang="en-US" sz="800" dirty="0">
                <a:solidFill>
                  <a:schemeClr val="tx1"/>
                </a:solidFill>
                <a:latin typeface="Avenir Book"/>
                <a:ea typeface="Avenir Roman" charset="0"/>
                <a:cs typeface="Avenir Roman" charset="0"/>
              </a:rPr>
              <a:t>of the emerging crypto-economics space. </a:t>
            </a:r>
            <a:r>
              <a:rPr lang="en-US" sz="800" dirty="0" err="1" smtClean="0">
                <a:solidFill>
                  <a:schemeClr val="tx1"/>
                </a:solidFill>
                <a:latin typeface="Avenir Book"/>
                <a:ea typeface="Avenir Roman" charset="0"/>
                <a:cs typeface="Avenir Roman" charset="0"/>
              </a:rPr>
              <a:t>Tsoma</a:t>
            </a:r>
            <a:r>
              <a:rPr lang="en-US" sz="800" dirty="0" smtClean="0">
                <a:solidFill>
                  <a:schemeClr val="tx1"/>
                </a:solidFill>
                <a:latin typeface="Avenir Book"/>
                <a:ea typeface="Avenir Roman" charset="0"/>
                <a:cs typeface="Avenir Roman" charset="0"/>
              </a:rPr>
              <a:t> is among the early investors in Bitcoin, starting in 2011. </a:t>
            </a:r>
            <a:r>
              <a:rPr lang="en-US" sz="800" dirty="0" err="1" smtClean="0">
                <a:solidFill>
                  <a:schemeClr val="tx1"/>
                </a:solidFill>
                <a:latin typeface="Avenir Book"/>
                <a:ea typeface="Avenir Roman" charset="0"/>
                <a:cs typeface="Avenir Roman" charset="0"/>
              </a:rPr>
              <a:t>Tsoma</a:t>
            </a:r>
            <a:r>
              <a:rPr lang="en-US" sz="800" dirty="0" smtClean="0">
                <a:solidFill>
                  <a:schemeClr val="tx1"/>
                </a:solidFill>
                <a:latin typeface="Avenir Book"/>
                <a:ea typeface="Avenir Roman" charset="0"/>
                <a:cs typeface="Avenir Roman" charset="0"/>
              </a:rPr>
              <a:t> founded </a:t>
            </a:r>
            <a:r>
              <a:rPr lang="en-US" sz="800" dirty="0">
                <a:solidFill>
                  <a:schemeClr val="tx1"/>
                </a:solidFill>
                <a:latin typeface="Avenir Book"/>
                <a:ea typeface="Avenir Roman" charset="0"/>
                <a:cs typeface="Avenir Roman" charset="0"/>
              </a:rPr>
              <a:t>a think tank which </a:t>
            </a:r>
            <a:r>
              <a:rPr lang="en-US" sz="800" dirty="0" smtClean="0">
                <a:solidFill>
                  <a:schemeClr val="tx1"/>
                </a:solidFill>
                <a:latin typeface="Avenir Book"/>
                <a:ea typeface="Avenir Roman" charset="0"/>
                <a:cs typeface="Avenir Roman" charset="0"/>
              </a:rPr>
              <a:t>connects </a:t>
            </a:r>
            <a:r>
              <a:rPr lang="en-US" sz="800" dirty="0">
                <a:solidFill>
                  <a:schemeClr val="tx1"/>
                </a:solidFill>
                <a:latin typeface="Avenir Book"/>
                <a:ea typeface="Avenir Roman" charset="0"/>
                <a:cs typeface="Avenir Roman" charset="0"/>
              </a:rPr>
              <a:t>industries and </a:t>
            </a:r>
            <a:r>
              <a:rPr lang="en-US" sz="800" dirty="0" smtClean="0">
                <a:solidFill>
                  <a:schemeClr val="tx1"/>
                </a:solidFill>
                <a:latin typeface="Avenir Book"/>
                <a:ea typeface="Avenir Roman" charset="0"/>
                <a:cs typeface="Avenir Roman" charset="0"/>
              </a:rPr>
              <a:t>governments to form “Startup </a:t>
            </a:r>
            <a:r>
              <a:rPr lang="en-US" sz="800" dirty="0">
                <a:solidFill>
                  <a:schemeClr val="tx1"/>
                </a:solidFill>
                <a:latin typeface="Avenir Book"/>
                <a:ea typeface="Avenir Roman" charset="0"/>
                <a:cs typeface="Avenir Roman" charset="0"/>
              </a:rPr>
              <a:t>Societies.” </a:t>
            </a:r>
            <a:r>
              <a:rPr lang="en-US" sz="800" dirty="0" smtClean="0">
                <a:solidFill>
                  <a:schemeClr val="tx1"/>
                </a:solidFill>
                <a:latin typeface="Avenir Book"/>
                <a:ea typeface="Avenir Roman" charset="0"/>
                <a:cs typeface="Avenir Roman" charset="0"/>
              </a:rPr>
              <a:t>He </a:t>
            </a:r>
            <a:r>
              <a:rPr lang="en-US" sz="800" dirty="0">
                <a:solidFill>
                  <a:schemeClr val="tx1"/>
                </a:solidFill>
                <a:latin typeface="Avenir Book"/>
                <a:ea typeface="Avenir Roman" charset="0"/>
                <a:cs typeface="Avenir Roman" charset="0"/>
              </a:rPr>
              <a:t>is currently an advisor to </a:t>
            </a:r>
            <a:r>
              <a:rPr lang="en-US" sz="800" dirty="0" err="1">
                <a:solidFill>
                  <a:schemeClr val="tx1"/>
                </a:solidFill>
                <a:latin typeface="Avenir Book"/>
                <a:ea typeface="Avenir Roman" charset="0"/>
                <a:cs typeface="Avenir Roman" charset="0"/>
              </a:rPr>
              <a:t>Nonpariel</a:t>
            </a:r>
            <a:r>
              <a:rPr lang="en-US" sz="800" dirty="0">
                <a:solidFill>
                  <a:schemeClr val="tx1"/>
                </a:solidFill>
                <a:latin typeface="Avenir Book"/>
                <a:ea typeface="Avenir Roman" charset="0"/>
                <a:cs typeface="Avenir Roman" charset="0"/>
              </a:rPr>
              <a:t> Capital and developer for </a:t>
            </a:r>
            <a:r>
              <a:rPr lang="en-US" sz="800" dirty="0" err="1">
                <a:solidFill>
                  <a:schemeClr val="tx1"/>
                </a:solidFill>
                <a:latin typeface="Avenir Book"/>
                <a:ea typeface="Avenir Roman" charset="0"/>
                <a:cs typeface="Avenir Roman" charset="0"/>
              </a:rPr>
              <a:t>trive.news</a:t>
            </a:r>
            <a:r>
              <a:rPr lang="en-US" sz="800" dirty="0">
                <a:solidFill>
                  <a:schemeClr val="tx1"/>
                </a:solidFill>
                <a:latin typeface="Avenir Book"/>
                <a:ea typeface="Avenir Roman" charset="0"/>
                <a:cs typeface="Avenir Roman" charset="0"/>
              </a:rPr>
              <a:t> – which has an aim to kill fake news with the power of the crowd. </a:t>
            </a:r>
            <a:r>
              <a:rPr lang="en-US" sz="800" dirty="0" err="1">
                <a:solidFill>
                  <a:schemeClr val="tx1"/>
                </a:solidFill>
                <a:latin typeface="Avenir Book"/>
                <a:ea typeface="Avenir Roman" charset="0"/>
                <a:cs typeface="Avenir Roman" charset="0"/>
              </a:rPr>
              <a:t>Tsoma</a:t>
            </a:r>
            <a:r>
              <a:rPr lang="en-US" sz="800" dirty="0">
                <a:solidFill>
                  <a:schemeClr val="tx1"/>
                </a:solidFill>
                <a:latin typeface="Avenir Book"/>
                <a:ea typeface="Avenir Roman" charset="0"/>
                <a:cs typeface="Avenir Roman" charset="0"/>
              </a:rPr>
              <a:t> </a:t>
            </a:r>
            <a:r>
              <a:rPr lang="en-US" sz="800" dirty="0" smtClean="0">
                <a:solidFill>
                  <a:schemeClr val="tx1"/>
                </a:solidFill>
                <a:latin typeface="Avenir Book"/>
                <a:ea typeface="Avenir Roman" charset="0"/>
                <a:cs typeface="Avenir Roman" charset="0"/>
              </a:rPr>
              <a:t>is also </a:t>
            </a:r>
            <a:r>
              <a:rPr lang="en-US" sz="800" dirty="0">
                <a:solidFill>
                  <a:schemeClr val="tx1"/>
                </a:solidFill>
                <a:latin typeface="Avenir Book"/>
                <a:ea typeface="Avenir Roman" charset="0"/>
                <a:cs typeface="Avenir Roman" charset="0"/>
              </a:rPr>
              <a:t>passionate about introducing youth to the new emerging economic paradigms early on so that they can be the authors of their own financial future.</a:t>
            </a:r>
          </a:p>
        </p:txBody>
      </p:sp>
      <p:grpSp>
        <p:nvGrpSpPr>
          <p:cNvPr id="45" name="Group 44"/>
          <p:cNvGrpSpPr/>
          <p:nvPr/>
        </p:nvGrpSpPr>
        <p:grpSpPr>
          <a:xfrm>
            <a:off x="469249" y="5526229"/>
            <a:ext cx="667052" cy="688512"/>
            <a:chOff x="319702" y="2966088"/>
            <a:chExt cx="1769570" cy="1811304"/>
          </a:xfrm>
        </p:grpSpPr>
        <p:sp>
          <p:nvSpPr>
            <p:cNvPr id="46" name="Oval 45"/>
            <p:cNvSpPr/>
            <p:nvPr/>
          </p:nvSpPr>
          <p:spPr>
            <a:xfrm>
              <a:off x="319702" y="2966088"/>
              <a:ext cx="1769570" cy="1811304"/>
            </a:xfrm>
            <a:prstGeom prst="ellipse">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lIns="68575" tIns="34288" rIns="68575" bIns="34288" rtlCol="0" anchor="ctr"/>
            <a:lstStyle/>
            <a:p>
              <a:pPr algn="ctr"/>
              <a:endParaRPr lang="id-ID" sz="1350">
                <a:latin typeface="Avenir Roman" charset="0"/>
                <a:ea typeface="Avenir Roman" charset="0"/>
                <a:cs typeface="Avenir Roman" charset="0"/>
              </a:endParaRPr>
            </a:p>
          </p:txBody>
        </p:sp>
        <p:grpSp>
          <p:nvGrpSpPr>
            <p:cNvPr id="47" name="Group 46"/>
            <p:cNvGrpSpPr/>
            <p:nvPr/>
          </p:nvGrpSpPr>
          <p:grpSpPr>
            <a:xfrm>
              <a:off x="755169" y="3367815"/>
              <a:ext cx="905640" cy="975297"/>
              <a:chOff x="4981576" y="3859346"/>
              <a:chExt cx="765176" cy="734880"/>
            </a:xfrm>
            <a:noFill/>
          </p:grpSpPr>
          <p:sp>
            <p:nvSpPr>
              <p:cNvPr id="48"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w="28575">
                <a:no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sp>
            <p:nvSpPr>
              <p:cNvPr id="49" name="Freeform 872"/>
              <p:cNvSpPr>
                <a:spLocks/>
              </p:cNvSpPr>
              <p:nvPr/>
            </p:nvSpPr>
            <p:spPr bwMode="auto">
              <a:xfrm>
                <a:off x="5160964" y="3859346"/>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w="28575">
                <a:no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grpSp>
      </p:grpSp>
      <p:grpSp>
        <p:nvGrpSpPr>
          <p:cNvPr id="52" name="Group 51"/>
          <p:cNvGrpSpPr/>
          <p:nvPr/>
        </p:nvGrpSpPr>
        <p:grpSpPr>
          <a:xfrm>
            <a:off x="531460" y="1452066"/>
            <a:ext cx="341387" cy="370730"/>
            <a:chOff x="4981576" y="3859346"/>
            <a:chExt cx="765176" cy="734880"/>
          </a:xfrm>
          <a:solidFill>
            <a:srgbClr val="384558"/>
          </a:solidFill>
        </p:grpSpPr>
        <p:sp>
          <p:nvSpPr>
            <p:cNvPr id="53"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sp>
          <p:nvSpPr>
            <p:cNvPr id="54" name="Freeform 872"/>
            <p:cNvSpPr>
              <a:spLocks/>
            </p:cNvSpPr>
            <p:nvPr/>
          </p:nvSpPr>
          <p:spPr bwMode="auto">
            <a:xfrm>
              <a:off x="5160964" y="3859346"/>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grpSp>
      <p:sp>
        <p:nvSpPr>
          <p:cNvPr id="42" name="AutoShape 4"/>
          <p:cNvSpPr>
            <a:spLocks/>
          </p:cNvSpPr>
          <p:nvPr/>
        </p:nvSpPr>
        <p:spPr bwMode="auto">
          <a:xfrm>
            <a:off x="348114" y="734157"/>
            <a:ext cx="3738038" cy="3127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150000"/>
              </a:lnSpc>
            </a:pPr>
            <a:r>
              <a:rPr lang="en-US" altLang="de-DE" sz="1600" dirty="0" smtClean="0">
                <a:solidFill>
                  <a:srgbClr val="0D7195"/>
                </a:solidFill>
                <a:latin typeface="Avenir Book"/>
                <a:ea typeface="Avenir Roman" charset="0"/>
                <a:cs typeface="Avenir Roman" charset="0"/>
              </a:rPr>
              <a:t>Board Members</a:t>
            </a:r>
            <a:endParaRPr lang="en-US" altLang="de-DE" sz="1600" dirty="0">
              <a:solidFill>
                <a:srgbClr val="0D7195"/>
              </a:solidFill>
              <a:latin typeface="Avenir Book"/>
              <a:ea typeface="Avenir Roman" charset="0"/>
              <a:cs typeface="Avenir Roman" charset="0"/>
            </a:endParaRPr>
          </a:p>
        </p:txBody>
      </p:sp>
      <p:grpSp>
        <p:nvGrpSpPr>
          <p:cNvPr id="65" name="Group 64"/>
          <p:cNvGrpSpPr/>
          <p:nvPr/>
        </p:nvGrpSpPr>
        <p:grpSpPr>
          <a:xfrm>
            <a:off x="3474401" y="4648093"/>
            <a:ext cx="341387" cy="370730"/>
            <a:chOff x="4981576" y="3859346"/>
            <a:chExt cx="765176" cy="734880"/>
          </a:xfrm>
          <a:solidFill>
            <a:srgbClr val="384558"/>
          </a:solidFill>
        </p:grpSpPr>
        <p:sp>
          <p:nvSpPr>
            <p:cNvPr id="70"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sp>
          <p:nvSpPr>
            <p:cNvPr id="75" name="Freeform 872"/>
            <p:cNvSpPr>
              <a:spLocks/>
            </p:cNvSpPr>
            <p:nvPr/>
          </p:nvSpPr>
          <p:spPr bwMode="auto">
            <a:xfrm>
              <a:off x="5160964" y="3859346"/>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grpSp>
      <p:sp>
        <p:nvSpPr>
          <p:cNvPr id="85" name="Text Box 12"/>
          <p:cNvSpPr txBox="1">
            <a:spLocks noChangeArrowheads="1"/>
          </p:cNvSpPr>
          <p:nvPr/>
        </p:nvSpPr>
        <p:spPr bwMode="auto">
          <a:xfrm>
            <a:off x="4067944" y="4767237"/>
            <a:ext cx="1899894" cy="530491"/>
          </a:xfrm>
          <a:prstGeom prst="rect">
            <a:avLst/>
          </a:prstGeom>
          <a:noFill/>
          <a:ln w="9525">
            <a:noFill/>
            <a:miter lim="800000"/>
            <a:headEnd/>
            <a:tailEnd/>
          </a:ln>
        </p:spPr>
        <p:txBody>
          <a:bodyPr lIns="76929" tIns="38464" rIns="76929" bIns="38464" anchor="t" anchorCtr="0"/>
          <a:lstStyle/>
          <a:p>
            <a:pPr lvl="0">
              <a:defRPr/>
            </a:pPr>
            <a:r>
              <a:rPr lang="en-US" sz="1200" kern="0" dirty="0" err="1" smtClean="0">
                <a:solidFill>
                  <a:schemeClr val="tx2">
                    <a:lumMod val="50000"/>
                  </a:schemeClr>
                </a:solidFill>
                <a:latin typeface="Avenir Book"/>
                <a:ea typeface="Avenir Roman" charset="0"/>
                <a:cs typeface="Avenir Roman" charset="0"/>
              </a:rPr>
              <a:t>Vlatko</a:t>
            </a:r>
            <a:r>
              <a:rPr lang="en-US" sz="1200" kern="0" dirty="0" smtClean="0">
                <a:solidFill>
                  <a:schemeClr val="tx2">
                    <a:lumMod val="50000"/>
                  </a:schemeClr>
                </a:solidFill>
                <a:latin typeface="Avenir Book"/>
                <a:ea typeface="Avenir Roman" charset="0"/>
                <a:cs typeface="Avenir Roman" charset="0"/>
              </a:rPr>
              <a:t> </a:t>
            </a:r>
            <a:r>
              <a:rPr lang="en-US" sz="1200" kern="0" dirty="0" err="1" smtClean="0">
                <a:solidFill>
                  <a:schemeClr val="tx2">
                    <a:lumMod val="50000"/>
                  </a:schemeClr>
                </a:solidFill>
                <a:latin typeface="Avenir Book"/>
                <a:ea typeface="Avenir Roman" charset="0"/>
                <a:cs typeface="Avenir Roman" charset="0"/>
              </a:rPr>
              <a:t>Gigov</a:t>
            </a:r>
            <a:endParaRPr lang="en-US" sz="1200" kern="0" dirty="0">
              <a:solidFill>
                <a:schemeClr val="tx2">
                  <a:lumMod val="50000"/>
                </a:schemeClr>
              </a:solidFill>
              <a:latin typeface="Avenir Book"/>
              <a:ea typeface="Avenir Roman" charset="0"/>
              <a:cs typeface="Avenir Roman" charset="0"/>
            </a:endParaRPr>
          </a:p>
          <a:p>
            <a:pPr lvl="0">
              <a:defRPr/>
            </a:pPr>
            <a:r>
              <a:rPr lang="en-US" sz="1200" kern="0" dirty="0" smtClean="0">
                <a:solidFill>
                  <a:schemeClr val="accent1">
                    <a:lumMod val="75000"/>
                  </a:schemeClr>
                </a:solidFill>
                <a:latin typeface="Avenir Book"/>
                <a:ea typeface="Avenir Roman" charset="0"/>
                <a:cs typeface="Avenir Roman" charset="0"/>
              </a:rPr>
              <a:t>CTO</a:t>
            </a:r>
            <a:endParaRPr lang="en-US" sz="1200" kern="0" dirty="0">
              <a:solidFill>
                <a:schemeClr val="accent1">
                  <a:lumMod val="75000"/>
                </a:schemeClr>
              </a:solidFill>
              <a:latin typeface="Avenir Book"/>
              <a:ea typeface="Avenir Roman" charset="0"/>
              <a:cs typeface="Avenir Roman" charset="0"/>
            </a:endParaRPr>
          </a:p>
        </p:txBody>
      </p:sp>
      <p:sp>
        <p:nvSpPr>
          <p:cNvPr id="86" name="Text Box 13"/>
          <p:cNvSpPr txBox="1">
            <a:spLocks noChangeArrowheads="1"/>
          </p:cNvSpPr>
          <p:nvPr>
            <p:extLst/>
          </p:nvPr>
        </p:nvSpPr>
        <p:spPr bwMode="auto">
          <a:xfrm>
            <a:off x="3258177" y="5426149"/>
            <a:ext cx="2884487" cy="1205783"/>
          </a:xfrm>
          <a:prstGeom prst="rect">
            <a:avLst/>
          </a:prstGeom>
          <a:noFill/>
          <a:ln w="9525">
            <a:noFill/>
            <a:miter lim="800000"/>
            <a:headEnd/>
            <a:tailEnd/>
          </a:ln>
        </p:spPr>
        <p:txBody>
          <a:bodyPr lIns="76929" tIns="38464" rIns="76929" bIns="38464" anchor="t" anchorCtr="0"/>
          <a:lstStyle/>
          <a:p>
            <a:pPr lvl="0" algn="just"/>
            <a:r>
              <a:rPr lang="en-US" sz="800" dirty="0">
                <a:solidFill>
                  <a:schemeClr val="tx1"/>
                </a:solidFill>
                <a:latin typeface="Avenir Book"/>
                <a:ea typeface="Avenir Roman" charset="0"/>
                <a:cs typeface="Avenir Roman" charset="0"/>
              </a:rPr>
              <a:t>Expert in </a:t>
            </a:r>
            <a:r>
              <a:rPr lang="en-US" sz="800" dirty="0" err="1">
                <a:solidFill>
                  <a:schemeClr val="tx1"/>
                </a:solidFill>
                <a:latin typeface="Avenir Book"/>
                <a:ea typeface="Avenir Roman" charset="0"/>
                <a:cs typeface="Avenir Roman" charset="0"/>
              </a:rPr>
              <a:t>blockchain</a:t>
            </a:r>
            <a:r>
              <a:rPr lang="en-US" sz="800" dirty="0">
                <a:solidFill>
                  <a:schemeClr val="tx1"/>
                </a:solidFill>
                <a:latin typeface="Avenir Book"/>
                <a:ea typeface="Avenir Roman" charset="0"/>
                <a:cs typeface="Avenir Roman" charset="0"/>
              </a:rPr>
              <a:t> ecosystems, token economics, new technologies and </a:t>
            </a:r>
            <a:r>
              <a:rPr lang="en-US" sz="800" dirty="0" err="1">
                <a:solidFill>
                  <a:schemeClr val="tx1"/>
                </a:solidFill>
                <a:latin typeface="Avenir Book"/>
                <a:ea typeface="Avenir Roman" charset="0"/>
                <a:cs typeface="Avenir Roman" charset="0"/>
              </a:rPr>
              <a:t>telecomunications</a:t>
            </a:r>
            <a:r>
              <a:rPr lang="en-US" sz="800" dirty="0">
                <a:solidFill>
                  <a:schemeClr val="tx1"/>
                </a:solidFill>
                <a:latin typeface="Avenir Book"/>
                <a:ea typeface="Avenir Roman" charset="0"/>
                <a:cs typeface="Avenir Roman" charset="0"/>
              </a:rPr>
              <a:t>. Formerly Officer for Economic affairs at a Permanent Mission to UNOG. Worked as  a project leader in charge of organizational structure, teams, and processes at Sovereign Solutions, developing frameworks for Digital Services and Telecommunications for rural markets. Holds two MBAs with a Major in Global Banking and Finance, and a Major in Human Resource Management. Possesses strong Financial skills such as negotiations and budget planning.</a:t>
            </a:r>
          </a:p>
          <a:p>
            <a:pPr lvl="0"/>
            <a:endParaRPr lang="en-US" sz="800" dirty="0">
              <a:solidFill>
                <a:schemeClr val="tx1"/>
              </a:solidFill>
              <a:latin typeface="Avenir Book"/>
              <a:ea typeface="Avenir Roman" charset="0"/>
              <a:cs typeface="Avenir Roman" charset="0"/>
            </a:endParaRPr>
          </a:p>
        </p:txBody>
      </p:sp>
      <p:sp>
        <p:nvSpPr>
          <p:cNvPr id="80" name="Rectangle 1"/>
          <p:cNvSpPr>
            <a:spLocks noGrp="1"/>
          </p:cNvSpPr>
          <p:nvPr>
            <p:ph type="title"/>
          </p:nvPr>
        </p:nvSpPr>
        <p:spPr bwMode="auto">
          <a:xfrm>
            <a:off x="261565" y="116632"/>
            <a:ext cx="8270875" cy="533400"/>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r>
              <a:rPr lang="en-US" altLang="de-DE" sz="2000" b="1" dirty="0" smtClean="0">
                <a:solidFill>
                  <a:srgbClr val="0D7195"/>
                </a:solidFill>
                <a:latin typeface="Avenir Next Medium" charset="0"/>
                <a:ea typeface="Avenir Next Medium" charset="0"/>
                <a:cs typeface="Avenir Next Medium" charset="0"/>
                <a:sym typeface="Gill Sans MT" panose="020B0502020104020203" pitchFamily="34" charset="0"/>
              </a:rPr>
              <a:t>The Team</a:t>
            </a:r>
            <a:endParaRPr lang="en-US" altLang="de-DE" sz="2000" b="1" dirty="0">
              <a:solidFill>
                <a:srgbClr val="0D7195"/>
              </a:solidFill>
              <a:latin typeface="Avenir Next Medium" charset="0"/>
              <a:ea typeface="Avenir Next Medium" charset="0"/>
              <a:cs typeface="Avenir Next Medium" charset="0"/>
              <a:sym typeface="Gill Sans MT" panose="020B0502020104020203" pitchFamily="34" charset="0"/>
            </a:endParaRPr>
          </a:p>
        </p:txBody>
      </p:sp>
      <p:sp>
        <p:nvSpPr>
          <p:cNvPr id="84" name="Text Box 12"/>
          <p:cNvSpPr txBox="1">
            <a:spLocks noChangeArrowheads="1"/>
          </p:cNvSpPr>
          <p:nvPr/>
        </p:nvSpPr>
        <p:spPr bwMode="auto">
          <a:xfrm>
            <a:off x="5357710" y="1412776"/>
            <a:ext cx="1662562" cy="530491"/>
          </a:xfrm>
          <a:prstGeom prst="rect">
            <a:avLst/>
          </a:prstGeom>
          <a:noFill/>
          <a:ln w="9525">
            <a:noFill/>
            <a:miter lim="800000"/>
            <a:headEnd/>
            <a:tailEnd/>
          </a:ln>
        </p:spPr>
        <p:txBody>
          <a:bodyPr lIns="76929" tIns="38464" rIns="76929" bIns="38464" anchor="t" anchorCtr="0"/>
          <a:lstStyle/>
          <a:p>
            <a:pPr lvl="0">
              <a:defRPr/>
            </a:pPr>
            <a:r>
              <a:rPr lang="en-US" sz="1200" kern="0" dirty="0">
                <a:solidFill>
                  <a:schemeClr val="tx2">
                    <a:lumMod val="50000"/>
                  </a:schemeClr>
                </a:solidFill>
                <a:latin typeface="Avenir Book"/>
                <a:ea typeface="Avenir Roman" charset="0"/>
                <a:cs typeface="Avenir Roman" charset="0"/>
              </a:rPr>
              <a:t>Lone </a:t>
            </a:r>
            <a:r>
              <a:rPr lang="en-US" sz="1200" kern="0" dirty="0" smtClean="0">
                <a:solidFill>
                  <a:schemeClr val="tx2">
                    <a:lumMod val="50000"/>
                  </a:schemeClr>
                </a:solidFill>
                <a:latin typeface="Avenir Book"/>
                <a:ea typeface="Avenir Roman" charset="0"/>
                <a:cs typeface="Avenir Roman" charset="0"/>
              </a:rPr>
              <a:t>Mountain </a:t>
            </a:r>
            <a:r>
              <a:rPr lang="en-US" sz="1200" kern="0" dirty="0">
                <a:solidFill>
                  <a:schemeClr val="tx2">
                    <a:lumMod val="50000"/>
                  </a:schemeClr>
                </a:solidFill>
                <a:latin typeface="Avenir Book"/>
                <a:ea typeface="Avenir Roman" charset="0"/>
                <a:cs typeface="Avenir Roman" charset="0"/>
              </a:rPr>
              <a:t>Media </a:t>
            </a:r>
            <a:r>
              <a:rPr lang="en-US" sz="1100" kern="0" dirty="0" smtClean="0">
                <a:solidFill>
                  <a:schemeClr val="accent1">
                    <a:lumMod val="75000"/>
                  </a:schemeClr>
                </a:solidFill>
                <a:latin typeface="Avenir Book"/>
                <a:ea typeface="Avenir Roman" charset="0"/>
                <a:cs typeface="Avenir Roman" charset="0"/>
              </a:rPr>
              <a:t>Strategic &amp; Token </a:t>
            </a:r>
          </a:p>
          <a:p>
            <a:pPr lvl="0">
              <a:defRPr/>
            </a:pPr>
            <a:r>
              <a:rPr lang="en-US" sz="1100" kern="0" dirty="0" smtClean="0">
                <a:solidFill>
                  <a:schemeClr val="accent1">
                    <a:lumMod val="75000"/>
                  </a:schemeClr>
                </a:solidFill>
                <a:latin typeface="Avenir Book"/>
                <a:ea typeface="Avenir Roman" charset="0"/>
                <a:cs typeface="Avenir Roman" charset="0"/>
              </a:rPr>
              <a:t>Economics</a:t>
            </a:r>
            <a:endParaRPr lang="en-US" sz="1100" kern="0" dirty="0">
              <a:solidFill>
                <a:schemeClr val="accent1">
                  <a:lumMod val="75000"/>
                </a:schemeClr>
              </a:solidFill>
              <a:latin typeface="Avenir Book"/>
              <a:ea typeface="Avenir Roman" charset="0"/>
              <a:cs typeface="Avenir Roman" charset="0"/>
            </a:endParaRPr>
          </a:p>
        </p:txBody>
      </p:sp>
      <p:sp>
        <p:nvSpPr>
          <p:cNvPr id="93" name="AutoShape 4"/>
          <p:cNvSpPr>
            <a:spLocks/>
          </p:cNvSpPr>
          <p:nvPr/>
        </p:nvSpPr>
        <p:spPr bwMode="auto">
          <a:xfrm>
            <a:off x="4794402" y="764704"/>
            <a:ext cx="3738038" cy="3127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150000"/>
              </a:lnSpc>
            </a:pPr>
            <a:r>
              <a:rPr lang="en-US" altLang="de-DE" sz="1600" dirty="0" smtClean="0">
                <a:solidFill>
                  <a:srgbClr val="0D7195"/>
                </a:solidFill>
                <a:latin typeface="Avenir Book"/>
                <a:ea typeface="Avenir Roman" charset="0"/>
                <a:cs typeface="Avenir Roman" charset="0"/>
              </a:rPr>
              <a:t>Advisors</a:t>
            </a:r>
            <a:endParaRPr lang="en-US" altLang="de-DE" sz="1600" dirty="0">
              <a:solidFill>
                <a:srgbClr val="0D7195"/>
              </a:solidFill>
              <a:latin typeface="Avenir Book"/>
              <a:ea typeface="Avenir Roman" charset="0"/>
              <a:cs typeface="Avenir Roman" charset="0"/>
            </a:endParaRPr>
          </a:p>
        </p:txBody>
      </p:sp>
      <p:grpSp>
        <p:nvGrpSpPr>
          <p:cNvPr id="95" name="Group 94"/>
          <p:cNvGrpSpPr/>
          <p:nvPr/>
        </p:nvGrpSpPr>
        <p:grpSpPr>
          <a:xfrm>
            <a:off x="6319100" y="4618493"/>
            <a:ext cx="341387" cy="370730"/>
            <a:chOff x="4981576" y="3859346"/>
            <a:chExt cx="765176" cy="734880"/>
          </a:xfrm>
          <a:solidFill>
            <a:srgbClr val="384558"/>
          </a:solidFill>
        </p:grpSpPr>
        <p:sp>
          <p:nvSpPr>
            <p:cNvPr id="96"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sp>
          <p:nvSpPr>
            <p:cNvPr id="97" name="Freeform 872"/>
            <p:cNvSpPr>
              <a:spLocks/>
            </p:cNvSpPr>
            <p:nvPr/>
          </p:nvSpPr>
          <p:spPr bwMode="auto">
            <a:xfrm>
              <a:off x="5160964" y="3859346"/>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grpSp>
      <p:sp>
        <p:nvSpPr>
          <p:cNvPr id="98" name="Text Box 12"/>
          <p:cNvSpPr txBox="1">
            <a:spLocks noChangeArrowheads="1"/>
          </p:cNvSpPr>
          <p:nvPr/>
        </p:nvSpPr>
        <p:spPr bwMode="auto">
          <a:xfrm>
            <a:off x="6819395" y="4767237"/>
            <a:ext cx="2217101" cy="530491"/>
          </a:xfrm>
          <a:prstGeom prst="rect">
            <a:avLst/>
          </a:prstGeom>
          <a:noFill/>
          <a:ln w="9525">
            <a:noFill/>
            <a:miter lim="800000"/>
            <a:headEnd/>
            <a:tailEnd/>
          </a:ln>
        </p:spPr>
        <p:txBody>
          <a:bodyPr lIns="76929" tIns="38464" rIns="76929" bIns="38464" anchor="t" anchorCtr="0"/>
          <a:lstStyle/>
          <a:p>
            <a:r>
              <a:rPr lang="en-US" sz="1200" kern="0" dirty="0" smtClean="0">
                <a:solidFill>
                  <a:schemeClr val="tx2">
                    <a:lumMod val="50000"/>
                  </a:schemeClr>
                </a:solidFill>
                <a:latin typeface="Avenir Book"/>
                <a:ea typeface="Avenir Roman" charset="0"/>
                <a:cs typeface="Avenir Roman" charset="0"/>
              </a:rPr>
              <a:t>Benn </a:t>
            </a:r>
            <a:r>
              <a:rPr lang="en-US" sz="1200" kern="0" dirty="0" err="1" smtClean="0">
                <a:solidFill>
                  <a:schemeClr val="tx2">
                    <a:lumMod val="50000"/>
                  </a:schemeClr>
                </a:solidFill>
                <a:latin typeface="Avenir Book"/>
                <a:ea typeface="Avenir Roman" charset="0"/>
                <a:cs typeface="Avenir Roman" charset="0"/>
              </a:rPr>
              <a:t>Godenzi</a:t>
            </a:r>
            <a:endParaRPr lang="en-US" sz="1200" dirty="0">
              <a:latin typeface="Avenir Book"/>
            </a:endParaRPr>
          </a:p>
          <a:p>
            <a:pPr lvl="0">
              <a:defRPr/>
            </a:pPr>
            <a:r>
              <a:rPr lang="en-US" sz="1200" kern="0" dirty="0" err="1" smtClean="0">
                <a:solidFill>
                  <a:schemeClr val="accent1">
                    <a:lumMod val="75000"/>
                  </a:schemeClr>
                </a:solidFill>
                <a:latin typeface="Avenir Book"/>
                <a:ea typeface="Avenir Roman" charset="0"/>
                <a:cs typeface="Avenir Roman" charset="0"/>
              </a:rPr>
              <a:t>Blockchain</a:t>
            </a:r>
            <a:r>
              <a:rPr lang="en-US" sz="1200" kern="0" dirty="0" smtClean="0">
                <a:solidFill>
                  <a:schemeClr val="accent1">
                    <a:lumMod val="75000"/>
                  </a:schemeClr>
                </a:solidFill>
                <a:latin typeface="Avenir Book"/>
                <a:ea typeface="Avenir Roman" charset="0"/>
                <a:cs typeface="Avenir Roman" charset="0"/>
              </a:rPr>
              <a:t> Gaming Specialist</a:t>
            </a:r>
            <a:endParaRPr lang="en-US" sz="1200" kern="0" dirty="0">
              <a:solidFill>
                <a:schemeClr val="accent1">
                  <a:lumMod val="75000"/>
                </a:schemeClr>
              </a:solidFill>
              <a:latin typeface="Avenir Book"/>
              <a:ea typeface="Avenir Roman" charset="0"/>
              <a:cs typeface="Avenir Roman" charset="0"/>
            </a:endParaRPr>
          </a:p>
        </p:txBody>
      </p:sp>
      <p:sp>
        <p:nvSpPr>
          <p:cNvPr id="99" name="Text Box 13"/>
          <p:cNvSpPr txBox="1">
            <a:spLocks noChangeArrowheads="1"/>
          </p:cNvSpPr>
          <p:nvPr>
            <p:extLst/>
          </p:nvPr>
        </p:nvSpPr>
        <p:spPr bwMode="auto">
          <a:xfrm>
            <a:off x="6102876" y="5396549"/>
            <a:ext cx="2884487" cy="1205783"/>
          </a:xfrm>
          <a:prstGeom prst="rect">
            <a:avLst/>
          </a:prstGeom>
          <a:noFill/>
          <a:ln w="9525">
            <a:noFill/>
            <a:miter lim="800000"/>
            <a:headEnd/>
            <a:tailEnd/>
          </a:ln>
        </p:spPr>
        <p:txBody>
          <a:bodyPr lIns="76929" tIns="38464" rIns="76929" bIns="38464" anchor="t" anchorCtr="0"/>
          <a:lstStyle/>
          <a:p>
            <a:pPr algn="just"/>
            <a:r>
              <a:rPr lang="en-US" sz="800" dirty="0">
                <a:solidFill>
                  <a:schemeClr val="tx1"/>
                </a:solidFill>
                <a:latin typeface="Avenir Book"/>
                <a:ea typeface="Avenir Roman" charset="0"/>
                <a:cs typeface="Avenir Roman" charset="0"/>
              </a:rPr>
              <a:t>Currently the Marketing Director for </a:t>
            </a:r>
            <a:r>
              <a:rPr lang="en-US" sz="800" dirty="0" err="1">
                <a:solidFill>
                  <a:schemeClr val="tx1"/>
                </a:solidFill>
                <a:latin typeface="Avenir Book"/>
                <a:ea typeface="Avenir Roman" charset="0"/>
                <a:cs typeface="Avenir Roman" charset="0"/>
              </a:rPr>
              <a:t>aion.network</a:t>
            </a:r>
            <a:r>
              <a:rPr lang="en-US" sz="800" dirty="0">
                <a:solidFill>
                  <a:schemeClr val="tx1"/>
                </a:solidFill>
                <a:latin typeface="Avenir Book"/>
                <a:ea typeface="Avenir Roman" charset="0"/>
                <a:cs typeface="Avenir Roman" charset="0"/>
              </a:rPr>
              <a:t> a breakthrough </a:t>
            </a:r>
            <a:r>
              <a:rPr lang="en-US" sz="800" dirty="0" err="1">
                <a:solidFill>
                  <a:schemeClr val="tx1"/>
                </a:solidFill>
                <a:latin typeface="Avenir Book"/>
                <a:ea typeface="Avenir Roman" charset="0"/>
                <a:cs typeface="Avenir Roman" charset="0"/>
              </a:rPr>
              <a:t>blockhain</a:t>
            </a:r>
            <a:r>
              <a:rPr lang="en-US" sz="800" dirty="0">
                <a:solidFill>
                  <a:schemeClr val="tx1"/>
                </a:solidFill>
                <a:latin typeface="Avenir Book"/>
                <a:ea typeface="Avenir Roman" charset="0"/>
                <a:cs typeface="Avenir Roman" charset="0"/>
              </a:rPr>
              <a:t> technology out of Toronto, Canada, Mr. </a:t>
            </a:r>
            <a:r>
              <a:rPr lang="en-US" sz="800" dirty="0" err="1">
                <a:solidFill>
                  <a:schemeClr val="tx1"/>
                </a:solidFill>
                <a:latin typeface="Avenir Book"/>
                <a:ea typeface="Avenir Roman" charset="0"/>
                <a:cs typeface="Avenir Roman" charset="0"/>
              </a:rPr>
              <a:t>Godenzi</a:t>
            </a:r>
            <a:r>
              <a:rPr lang="en-US" sz="800" dirty="0">
                <a:solidFill>
                  <a:schemeClr val="tx1"/>
                </a:solidFill>
                <a:latin typeface="Avenir Book"/>
                <a:ea typeface="Avenir Roman" charset="0"/>
                <a:cs typeface="Avenir Roman" charset="0"/>
              </a:rPr>
              <a:t> is one of the few marketing professionals that utilizes digital media campaigns to target </a:t>
            </a:r>
            <a:r>
              <a:rPr lang="en-US" sz="800" dirty="0" err="1">
                <a:solidFill>
                  <a:schemeClr val="tx1"/>
                </a:solidFill>
                <a:latin typeface="Avenir Book"/>
                <a:ea typeface="Avenir Roman" charset="0"/>
                <a:cs typeface="Avenir Roman" charset="0"/>
              </a:rPr>
              <a:t>blockchain</a:t>
            </a:r>
            <a:r>
              <a:rPr lang="en-US" sz="800" dirty="0">
                <a:solidFill>
                  <a:schemeClr val="tx1"/>
                </a:solidFill>
                <a:latin typeface="Avenir Book"/>
                <a:ea typeface="Avenir Roman" charset="0"/>
                <a:cs typeface="Avenir Roman" charset="0"/>
              </a:rPr>
              <a:t> aficionados. He is the owner and founder of Outlast </a:t>
            </a:r>
            <a:r>
              <a:rPr lang="en-US" sz="800" dirty="0" smtClean="0">
                <a:solidFill>
                  <a:schemeClr val="tx1"/>
                </a:solidFill>
                <a:latin typeface="Avenir Book"/>
                <a:ea typeface="Avenir Roman" charset="0"/>
                <a:cs typeface="Avenir Roman" charset="0"/>
              </a:rPr>
              <a:t>Nutrition, an </a:t>
            </a:r>
            <a:r>
              <a:rPr lang="en-US" sz="800" dirty="0">
                <a:solidFill>
                  <a:schemeClr val="tx1"/>
                </a:solidFill>
                <a:latin typeface="Avenir Book"/>
                <a:ea typeface="Avenir Roman" charset="0"/>
                <a:cs typeface="Avenir Roman" charset="0"/>
              </a:rPr>
              <a:t>open source fitness community where athletes of all levels come together to share their knowledge. He also serves a marketing role for Skrilla which is an </a:t>
            </a:r>
            <a:r>
              <a:rPr lang="en-US" sz="800" dirty="0" err="1">
                <a:solidFill>
                  <a:schemeClr val="tx1"/>
                </a:solidFill>
                <a:latin typeface="Avenir Book"/>
                <a:ea typeface="Avenir Roman" charset="0"/>
                <a:cs typeface="Avenir Roman" charset="0"/>
              </a:rPr>
              <a:t>esports</a:t>
            </a:r>
            <a:r>
              <a:rPr lang="en-US" sz="800" dirty="0">
                <a:solidFill>
                  <a:schemeClr val="tx1"/>
                </a:solidFill>
                <a:latin typeface="Avenir Book"/>
                <a:ea typeface="Avenir Roman" charset="0"/>
                <a:cs typeface="Avenir Roman" charset="0"/>
              </a:rPr>
              <a:t> wagering platform, commencing its ICO on November 6th, </a:t>
            </a:r>
            <a:r>
              <a:rPr lang="en-US" sz="800" dirty="0" smtClean="0">
                <a:solidFill>
                  <a:schemeClr val="tx1"/>
                </a:solidFill>
                <a:latin typeface="Avenir Book"/>
                <a:ea typeface="Avenir Roman" charset="0"/>
                <a:cs typeface="Avenir Roman" charset="0"/>
              </a:rPr>
              <a:t>2017.</a:t>
            </a:r>
            <a:endParaRPr lang="en-US" sz="800" dirty="0">
              <a:solidFill>
                <a:schemeClr val="tx1"/>
              </a:solidFill>
              <a:latin typeface="Avenir Book"/>
              <a:ea typeface="Avenir Roman" charset="0"/>
              <a:cs typeface="Avenir Roman" charset="0"/>
            </a:endParaRPr>
          </a:p>
        </p:txBody>
      </p:sp>
      <p:pic>
        <p:nvPicPr>
          <p:cNvPr id="101" name="Picture 100"/>
          <p:cNvPicPr>
            <a:picLocks noChangeAspect="1"/>
          </p:cNvPicPr>
          <p:nvPr/>
        </p:nvPicPr>
        <p:blipFill rotWithShape="1">
          <a:blip r:embed="rId3" cstate="email">
            <a:extLst>
              <a:ext uri="{28A0092B-C50C-407E-A947-70E740481C1C}">
                <a14:useLocalDpi xmlns:a14="http://schemas.microsoft.com/office/drawing/2010/main"/>
              </a:ext>
            </a:extLst>
          </a:blip>
          <a:srcRect r="-5"/>
          <a:stretch/>
        </p:blipFill>
        <p:spPr>
          <a:xfrm>
            <a:off x="397606" y="4688450"/>
            <a:ext cx="614676" cy="610802"/>
          </a:xfrm>
          <a:prstGeom prst="roundRect">
            <a:avLst/>
          </a:prstGeom>
        </p:spPr>
      </p:pic>
      <p:pic>
        <p:nvPicPr>
          <p:cNvPr id="102" name="Picture 10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59757" y="4715147"/>
            <a:ext cx="658099" cy="612000"/>
          </a:xfrm>
          <a:prstGeom prst="roundRect">
            <a:avLst/>
          </a:prstGeom>
        </p:spPr>
      </p:pic>
      <p:pic>
        <p:nvPicPr>
          <p:cNvPr id="106" name="Picture 10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486052" y="1314692"/>
            <a:ext cx="632086" cy="686516"/>
          </a:xfrm>
          <a:prstGeom prst="roundRect">
            <a:avLst/>
          </a:prstGeom>
        </p:spPr>
      </p:pic>
      <p:pic>
        <p:nvPicPr>
          <p:cNvPr id="108" name="Picture 10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335579" y="4715147"/>
            <a:ext cx="561417" cy="612000"/>
          </a:xfrm>
          <a:prstGeom prst="roundRect">
            <a:avLst/>
          </a:prstGeom>
        </p:spPr>
      </p:pic>
      <p:sp>
        <p:nvSpPr>
          <p:cNvPr id="55" name="Slide Number Placeholder 1"/>
          <p:cNvSpPr>
            <a:spLocks noGrp="1"/>
          </p:cNvSpPr>
          <p:nvPr>
            <p:ph type="sldNum" sz="quarter" idx="10"/>
          </p:nvPr>
        </p:nvSpPr>
        <p:spPr>
          <a:xfrm>
            <a:off x="8175500" y="7103120"/>
            <a:ext cx="788988" cy="214312"/>
          </a:xfrm>
        </p:spPr>
        <p:txBody>
          <a:bodyPr/>
          <a:lstStyle/>
          <a:p>
            <a:r>
              <a:rPr lang="de-DE" altLang="de-DE" sz="900" dirty="0" smtClean="0">
                <a:solidFill>
                  <a:schemeClr val="bg1"/>
                </a:solidFill>
                <a:latin typeface="Arial" panose="020B0604020202020204" pitchFamily="34" charset="0"/>
                <a:cs typeface="Arial" panose="020B0604020202020204" pitchFamily="34" charset="0"/>
                <a:sym typeface="Arial" panose="020B0604020202020204" pitchFamily="34" charset="0"/>
              </a:rPr>
              <a:t>6</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 name="Rounded Rectangle 1"/>
          <p:cNvSpPr/>
          <p:nvPr/>
        </p:nvSpPr>
        <p:spPr bwMode="auto">
          <a:xfrm>
            <a:off x="4738201" y="1397844"/>
            <a:ext cx="600623" cy="630029"/>
          </a:xfrm>
          <a:prstGeom prst="roundRect">
            <a:avLst/>
          </a:prstGeom>
          <a:solidFill>
            <a:schemeClr val="tx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pic>
        <p:nvPicPr>
          <p:cNvPr id="60" name="Picture 59"/>
          <p:cNvPicPr>
            <a:picLocks noChangeAspect="1"/>
          </p:cNvPicPr>
          <p:nvPr/>
        </p:nvPicPr>
        <p:blipFill rotWithShape="1">
          <a:blip r:embed="rId7" cstate="print">
            <a:extLst>
              <a:ext uri="{28A0092B-C50C-407E-A947-70E740481C1C}">
                <a14:useLocalDpi xmlns:a14="http://schemas.microsoft.com/office/drawing/2010/main" val="0"/>
              </a:ext>
            </a:extLst>
          </a:blip>
          <a:srcRect l="19533" t="23793" r="19820" b="21495"/>
          <a:stretch/>
        </p:blipFill>
        <p:spPr>
          <a:xfrm>
            <a:off x="4716016" y="1614281"/>
            <a:ext cx="604979" cy="156308"/>
          </a:xfrm>
          <a:prstGeom prst="rect">
            <a:avLst/>
          </a:prstGeom>
        </p:spPr>
      </p:pic>
      <p:sp>
        <p:nvSpPr>
          <p:cNvPr id="61" name="Text Box 13"/>
          <p:cNvSpPr txBox="1">
            <a:spLocks noChangeArrowheads="1"/>
          </p:cNvSpPr>
          <p:nvPr>
            <p:extLst/>
          </p:nvPr>
        </p:nvSpPr>
        <p:spPr bwMode="auto">
          <a:xfrm>
            <a:off x="4716016" y="2060848"/>
            <a:ext cx="1995163" cy="2338346"/>
          </a:xfrm>
          <a:prstGeom prst="rect">
            <a:avLst/>
          </a:prstGeom>
          <a:noFill/>
          <a:ln w="9525">
            <a:noFill/>
            <a:miter lim="800000"/>
            <a:headEnd/>
            <a:tailEnd/>
          </a:ln>
        </p:spPr>
        <p:txBody>
          <a:bodyPr lIns="76929" tIns="38464" rIns="76929" bIns="38464" anchor="t" anchorCtr="0"/>
          <a:lstStyle/>
          <a:p>
            <a:pPr algn="just"/>
            <a:r>
              <a:rPr lang="en-US" sz="800" dirty="0" smtClean="0">
                <a:solidFill>
                  <a:schemeClr val="tx1"/>
                </a:solidFill>
                <a:latin typeface="Avenir Book"/>
                <a:ea typeface="Avenir Roman" charset="0"/>
                <a:cs typeface="Avenir Roman" charset="0"/>
              </a:rPr>
              <a:t>Lone Mountain Media (LMM) is </a:t>
            </a:r>
            <a:r>
              <a:rPr lang="en-US" sz="800" dirty="0">
                <a:solidFill>
                  <a:schemeClr val="tx1"/>
                </a:solidFill>
                <a:latin typeface="Avenir Book"/>
                <a:ea typeface="Avenir Roman" charset="0"/>
                <a:cs typeface="Avenir Roman" charset="0"/>
              </a:rPr>
              <a:t>advising clients and partners on media acquisition and distribution strategies, financial structures, and strategic positioning of products and brands. LMM’s principal executives have specific expertise in the areas of visual culture and financial strategies. </a:t>
            </a:r>
            <a:r>
              <a:rPr lang="en-US" sz="800" dirty="0" smtClean="0">
                <a:solidFill>
                  <a:schemeClr val="tx1"/>
                </a:solidFill>
                <a:latin typeface="Avenir Book"/>
                <a:ea typeface="Avenir Roman" charset="0"/>
                <a:cs typeface="Avenir Roman" charset="0"/>
              </a:rPr>
              <a:t>Their </a:t>
            </a:r>
            <a:r>
              <a:rPr lang="en-US" sz="800" dirty="0">
                <a:solidFill>
                  <a:schemeClr val="tx1"/>
                </a:solidFill>
                <a:latin typeface="Avenir Book"/>
                <a:ea typeface="Avenir Roman" charset="0"/>
                <a:cs typeface="Avenir Roman" charset="0"/>
              </a:rPr>
              <a:t>ventures in film and media give them the upper hand to discover and recognize marketing campaigns with a strong appeal to clients and the general public, and their strong understanding and knowledge of token economics will provide any team the necessary advantage when working </a:t>
            </a:r>
            <a:r>
              <a:rPr lang="en-US" sz="800" dirty="0" smtClean="0">
                <a:solidFill>
                  <a:schemeClr val="tx1"/>
                </a:solidFill>
                <a:latin typeface="Avenir Book"/>
                <a:ea typeface="Avenir Roman" charset="0"/>
                <a:cs typeface="Avenir Roman" charset="0"/>
              </a:rPr>
              <a:t>with </a:t>
            </a:r>
            <a:r>
              <a:rPr lang="en-US" sz="800" dirty="0" err="1" smtClean="0">
                <a:solidFill>
                  <a:schemeClr val="tx1"/>
                </a:solidFill>
                <a:latin typeface="Avenir Book"/>
                <a:ea typeface="Avenir Roman" charset="0"/>
                <a:cs typeface="Avenir Roman" charset="0"/>
              </a:rPr>
              <a:t>blockchain</a:t>
            </a:r>
            <a:r>
              <a:rPr lang="en-US" sz="800" dirty="0" smtClean="0">
                <a:solidFill>
                  <a:schemeClr val="tx1"/>
                </a:solidFill>
                <a:latin typeface="Avenir Book"/>
                <a:ea typeface="Avenir Roman" charset="0"/>
                <a:cs typeface="Avenir Roman" charset="0"/>
              </a:rPr>
              <a:t>.</a:t>
            </a:r>
            <a:endParaRPr lang="en-US" sz="800" dirty="0">
              <a:solidFill>
                <a:schemeClr val="tx1"/>
              </a:solidFill>
              <a:latin typeface="Avenir Book"/>
              <a:ea typeface="Avenir Roman" charset="0"/>
              <a:cs typeface="Avenir Roman" charset="0"/>
            </a:endParaRPr>
          </a:p>
        </p:txBody>
      </p:sp>
      <p:sp>
        <p:nvSpPr>
          <p:cNvPr id="56" name="Line 5"/>
          <p:cNvSpPr>
            <a:spLocks noChangeShapeType="1"/>
          </p:cNvSpPr>
          <p:nvPr/>
        </p:nvSpPr>
        <p:spPr bwMode="auto">
          <a:xfrm flipV="1">
            <a:off x="313385" y="4600309"/>
            <a:ext cx="8650918" cy="40749"/>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
        <p:nvSpPr>
          <p:cNvPr id="62" name="AutoShape 4"/>
          <p:cNvSpPr>
            <a:spLocks/>
          </p:cNvSpPr>
          <p:nvPr/>
        </p:nvSpPr>
        <p:spPr bwMode="auto">
          <a:xfrm>
            <a:off x="338237" y="4239613"/>
            <a:ext cx="3738038" cy="3127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150000"/>
              </a:lnSpc>
            </a:pPr>
            <a:r>
              <a:rPr lang="en-US" altLang="de-DE" sz="1600" dirty="0" smtClean="0">
                <a:solidFill>
                  <a:srgbClr val="0D7195"/>
                </a:solidFill>
                <a:latin typeface="Avenir Book"/>
                <a:ea typeface="Avenir Roman" charset="0"/>
                <a:cs typeface="Avenir Roman" charset="0"/>
              </a:rPr>
              <a:t>Technology</a:t>
            </a:r>
            <a:r>
              <a:rPr lang="en-US" altLang="de-DE" sz="1600" dirty="0" smtClean="0">
                <a:solidFill>
                  <a:srgbClr val="0D7195"/>
                </a:solidFill>
                <a:latin typeface="Avenir Roman" charset="0"/>
                <a:ea typeface="Avenir Roman" charset="0"/>
                <a:cs typeface="Avenir Roman" charset="0"/>
              </a:rPr>
              <a:t> Team</a:t>
            </a:r>
            <a:endParaRPr lang="en-US" altLang="de-DE" sz="1600" dirty="0">
              <a:solidFill>
                <a:srgbClr val="0D7195"/>
              </a:solidFill>
              <a:latin typeface="Avenir Roman" charset="0"/>
              <a:ea typeface="Avenir Roman" charset="0"/>
              <a:cs typeface="Avenir Roman" charset="0"/>
            </a:endParaRPr>
          </a:p>
        </p:txBody>
      </p:sp>
      <p:sp>
        <p:nvSpPr>
          <p:cNvPr id="63" name="Text Box 12"/>
          <p:cNvSpPr txBox="1">
            <a:spLocks noChangeArrowheads="1"/>
          </p:cNvSpPr>
          <p:nvPr/>
        </p:nvSpPr>
        <p:spPr bwMode="auto">
          <a:xfrm>
            <a:off x="1239914" y="1412776"/>
            <a:ext cx="883814" cy="530491"/>
          </a:xfrm>
          <a:prstGeom prst="rect">
            <a:avLst/>
          </a:prstGeom>
          <a:noFill/>
          <a:ln w="9525">
            <a:noFill/>
            <a:miter lim="800000"/>
            <a:headEnd/>
            <a:tailEnd/>
          </a:ln>
        </p:spPr>
        <p:txBody>
          <a:bodyPr lIns="76929" tIns="38464" rIns="76929" bIns="38464" anchor="t" anchorCtr="0"/>
          <a:lstStyle/>
          <a:p>
            <a:pPr lvl="0">
              <a:defRPr/>
            </a:pPr>
            <a:r>
              <a:rPr lang="en-US" sz="1200" kern="0" dirty="0" smtClean="0">
                <a:solidFill>
                  <a:schemeClr val="tx2">
                    <a:lumMod val="50000"/>
                  </a:schemeClr>
                </a:solidFill>
                <a:latin typeface="Avenir Book"/>
                <a:ea typeface="Avenir Roman" charset="0"/>
                <a:cs typeface="Avenir Roman" charset="0"/>
              </a:rPr>
              <a:t>Rob Howe</a:t>
            </a:r>
            <a:endParaRPr lang="en-US" sz="1200" kern="0" dirty="0">
              <a:solidFill>
                <a:schemeClr val="tx2">
                  <a:lumMod val="50000"/>
                </a:schemeClr>
              </a:solidFill>
              <a:latin typeface="Avenir Book"/>
              <a:ea typeface="Avenir Roman" charset="0"/>
              <a:cs typeface="Avenir Roman" charset="0"/>
            </a:endParaRPr>
          </a:p>
          <a:p>
            <a:pPr lvl="0">
              <a:defRPr/>
            </a:pPr>
            <a:r>
              <a:rPr lang="en-US" sz="1200" kern="0" dirty="0" smtClean="0">
                <a:solidFill>
                  <a:schemeClr val="accent1">
                    <a:lumMod val="75000"/>
                  </a:schemeClr>
                </a:solidFill>
                <a:latin typeface="Avenir Book"/>
                <a:ea typeface="Avenir Roman" charset="0"/>
                <a:cs typeface="Avenir Roman" charset="0"/>
              </a:rPr>
              <a:t>Director</a:t>
            </a:r>
            <a:endParaRPr lang="en-US" sz="1200" kern="0" dirty="0">
              <a:solidFill>
                <a:schemeClr val="accent1">
                  <a:lumMod val="75000"/>
                </a:schemeClr>
              </a:solidFill>
              <a:latin typeface="Avenir Book"/>
              <a:ea typeface="Avenir Roman" charset="0"/>
              <a:cs typeface="Avenir Roman" charset="0"/>
            </a:endParaRPr>
          </a:p>
        </p:txBody>
      </p:sp>
      <p:sp>
        <p:nvSpPr>
          <p:cNvPr id="3" name="Rectangle 2"/>
          <p:cNvSpPr/>
          <p:nvPr/>
        </p:nvSpPr>
        <p:spPr>
          <a:xfrm>
            <a:off x="246955" y="2033283"/>
            <a:ext cx="1948781" cy="2185214"/>
          </a:xfrm>
          <a:prstGeom prst="rect">
            <a:avLst/>
          </a:prstGeom>
        </p:spPr>
        <p:txBody>
          <a:bodyPr wrap="square">
            <a:spAutoFit/>
          </a:bodyPr>
          <a:lstStyle/>
          <a:p>
            <a:pPr algn="just">
              <a:spcBef>
                <a:spcPts val="568"/>
              </a:spcBef>
              <a:buClr>
                <a:srgbClr val="006600"/>
              </a:buClr>
            </a:pPr>
            <a:r>
              <a:rPr lang="en-CA" sz="800" dirty="0" smtClean="0">
                <a:solidFill>
                  <a:schemeClr val="tx1"/>
                </a:solidFill>
                <a:latin typeface="Avenir Book"/>
                <a:ea typeface="Avenir Book" charset="0"/>
                <a:cs typeface="Avenir Book" charset="0"/>
              </a:rPr>
              <a:t>Robert </a:t>
            </a:r>
            <a:r>
              <a:rPr lang="en-CA" sz="800" dirty="0">
                <a:solidFill>
                  <a:schemeClr val="tx1"/>
                </a:solidFill>
                <a:latin typeface="Avenir Book"/>
                <a:ea typeface="Avenir Book" charset="0"/>
                <a:cs typeface="Avenir Book" charset="0"/>
              </a:rPr>
              <a:t>is a seasoned international financial services executive with over 25 years of senior level management experience shared between the asset finance sector and corporate turnaround and growth consulting. He spent most of his corporate career with AT&amp;T Capital/ </a:t>
            </a:r>
            <a:r>
              <a:rPr lang="en-CA" sz="800" dirty="0" err="1">
                <a:solidFill>
                  <a:schemeClr val="tx1"/>
                </a:solidFill>
                <a:latin typeface="Avenir Book"/>
                <a:ea typeface="Avenir Book" charset="0"/>
                <a:cs typeface="Avenir Book" charset="0"/>
              </a:rPr>
              <a:t>Newcourt</a:t>
            </a:r>
            <a:r>
              <a:rPr lang="en-CA" sz="800" dirty="0">
                <a:solidFill>
                  <a:schemeClr val="tx1"/>
                </a:solidFill>
                <a:latin typeface="Avenir Book"/>
                <a:ea typeface="Avenir Book" charset="0"/>
                <a:cs typeface="Avenir Book" charset="0"/>
              </a:rPr>
              <a:t> Credit Group/CIT and was Managing Director of </a:t>
            </a:r>
            <a:r>
              <a:rPr lang="en-CA" sz="800" dirty="0" smtClean="0">
                <a:solidFill>
                  <a:schemeClr val="tx1"/>
                </a:solidFill>
                <a:latin typeface="Avenir Book"/>
                <a:ea typeface="Avenir Book" charset="0"/>
                <a:cs typeface="Avenir Book" charset="0"/>
              </a:rPr>
              <a:t>its Continental </a:t>
            </a:r>
            <a:r>
              <a:rPr lang="en-CA" sz="800" dirty="0">
                <a:solidFill>
                  <a:schemeClr val="tx1"/>
                </a:solidFill>
                <a:latin typeface="Avenir Book"/>
                <a:ea typeface="Avenir Book" charset="0"/>
                <a:cs typeface="Avenir Book" charset="0"/>
              </a:rPr>
              <a:t>European </a:t>
            </a:r>
            <a:r>
              <a:rPr lang="en-CA" sz="800" dirty="0" smtClean="0">
                <a:solidFill>
                  <a:schemeClr val="tx1"/>
                </a:solidFill>
                <a:latin typeface="Avenir Book"/>
                <a:ea typeface="Avenir Book" charset="0"/>
                <a:cs typeface="Avenir Book" charset="0"/>
              </a:rPr>
              <a:t>business, </a:t>
            </a:r>
            <a:r>
              <a:rPr lang="en-CA" sz="800" dirty="0">
                <a:solidFill>
                  <a:schemeClr val="tx1"/>
                </a:solidFill>
                <a:latin typeface="Avenir Book"/>
                <a:ea typeface="Avenir Book" charset="0"/>
                <a:cs typeface="Avenir Book" charset="0"/>
              </a:rPr>
              <a:t>which supported </a:t>
            </a:r>
            <a:r>
              <a:rPr lang="en-CA" sz="800" dirty="0" smtClean="0">
                <a:solidFill>
                  <a:schemeClr val="tx1"/>
                </a:solidFill>
                <a:latin typeface="Avenir Book"/>
                <a:ea typeface="Avenir Book" charset="0"/>
                <a:cs typeface="Avenir Book" charset="0"/>
              </a:rPr>
              <a:t>150 </a:t>
            </a:r>
            <a:r>
              <a:rPr lang="en-CA" sz="800" dirty="0">
                <a:solidFill>
                  <a:schemeClr val="tx1"/>
                </a:solidFill>
                <a:latin typeface="Avenir Book"/>
                <a:ea typeface="Avenir Book" charset="0"/>
                <a:cs typeface="Avenir Book" charset="0"/>
              </a:rPr>
              <a:t>staff </a:t>
            </a:r>
            <a:r>
              <a:rPr lang="en-CA" sz="800" dirty="0" smtClean="0">
                <a:solidFill>
                  <a:schemeClr val="tx1"/>
                </a:solidFill>
                <a:latin typeface="Avenir Book"/>
                <a:ea typeface="Avenir Book" charset="0"/>
                <a:cs typeface="Avenir Book" charset="0"/>
              </a:rPr>
              <a:t>in 16 countries with </a:t>
            </a:r>
            <a:r>
              <a:rPr lang="en-CA" sz="800" dirty="0">
                <a:solidFill>
                  <a:schemeClr val="tx1"/>
                </a:solidFill>
                <a:latin typeface="Avenir Book"/>
                <a:ea typeface="Avenir Book" charset="0"/>
                <a:cs typeface="Avenir Book" charset="0"/>
              </a:rPr>
              <a:t>owned and managed assets exceeding $1 billion. </a:t>
            </a:r>
            <a:r>
              <a:rPr lang="en-US" sz="800" dirty="0">
                <a:solidFill>
                  <a:schemeClr val="tx1"/>
                </a:solidFill>
                <a:latin typeface="Avenir Book"/>
                <a:ea typeface="Avenir Book" charset="0"/>
                <a:cs typeface="Avenir Book" charset="0"/>
              </a:rPr>
              <a:t>In 2006, Robert founded Aorta Capital, a </a:t>
            </a:r>
            <a:r>
              <a:rPr lang="en-US" sz="800" dirty="0" smtClean="0">
                <a:solidFill>
                  <a:schemeClr val="tx1"/>
                </a:solidFill>
                <a:latin typeface="Avenir Book"/>
                <a:ea typeface="Avenir Book" charset="0"/>
                <a:cs typeface="Avenir Book" charset="0"/>
              </a:rPr>
              <a:t>Switzerland-based </a:t>
            </a:r>
            <a:r>
              <a:rPr lang="en-US" sz="800" dirty="0">
                <a:solidFill>
                  <a:schemeClr val="tx1"/>
                </a:solidFill>
                <a:latin typeface="Avenir Book"/>
                <a:ea typeface="Avenir Book" charset="0"/>
                <a:cs typeface="Avenir Book" charset="0"/>
              </a:rPr>
              <a:t>early stage investor, capital raising and consulting boutique. </a:t>
            </a:r>
            <a:endParaRPr lang="en-GB" sz="800" dirty="0">
              <a:solidFill>
                <a:schemeClr val="tx1"/>
              </a:solidFill>
              <a:latin typeface="Avenir Book"/>
              <a:ea typeface="Avenir Book" charset="0"/>
              <a:cs typeface="Avenir Book" charset="0"/>
            </a:endParaRPr>
          </a:p>
        </p:txBody>
      </p:sp>
      <p:sp>
        <p:nvSpPr>
          <p:cNvPr id="64" name="AutoShape 4"/>
          <p:cNvSpPr>
            <a:spLocks/>
          </p:cNvSpPr>
          <p:nvPr/>
        </p:nvSpPr>
        <p:spPr bwMode="auto">
          <a:xfrm>
            <a:off x="6065564" y="4225380"/>
            <a:ext cx="3738038" cy="3127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150000"/>
              </a:lnSpc>
            </a:pPr>
            <a:r>
              <a:rPr lang="en-US" altLang="de-DE" sz="1600" dirty="0" smtClean="0">
                <a:solidFill>
                  <a:srgbClr val="0D7195"/>
                </a:solidFill>
                <a:latin typeface="Avenir Book"/>
                <a:ea typeface="Avenir Roman" charset="0"/>
                <a:cs typeface="Avenir Roman" charset="0"/>
              </a:rPr>
              <a:t>Tech Advisors Team</a:t>
            </a:r>
            <a:endParaRPr lang="en-US" altLang="de-DE" sz="1600" dirty="0">
              <a:solidFill>
                <a:srgbClr val="0D7195"/>
              </a:solidFill>
              <a:latin typeface="Avenir Book"/>
              <a:ea typeface="Avenir Roman" charset="0"/>
              <a:cs typeface="Avenir Roman" charset="0"/>
            </a:endParaRPr>
          </a:p>
        </p:txBody>
      </p:sp>
      <p:pic>
        <p:nvPicPr>
          <p:cNvPr id="67" name="Picture 66">
            <a:extLst>
              <a:ext uri="{FF2B5EF4-FFF2-40B4-BE49-F238E27FC236}">
                <a16:creationId xmlns:a16="http://schemas.microsoft.com/office/drawing/2014/main" xmlns="" id="{A7ED430D-4028-4494-A634-40F5028FA54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391" t="-5194" b="28813"/>
          <a:stretch/>
        </p:blipFill>
        <p:spPr>
          <a:xfrm>
            <a:off x="395536" y="1229420"/>
            <a:ext cx="736055" cy="704511"/>
          </a:xfrm>
          <a:prstGeom prst="rect">
            <a:avLst/>
          </a:prstGeom>
          <a:effectLst>
            <a:softEdge rad="0"/>
          </a:effectLst>
        </p:spPr>
      </p:pic>
      <p:sp>
        <p:nvSpPr>
          <p:cNvPr id="71" name="Line 5"/>
          <p:cNvSpPr>
            <a:spLocks noChangeShapeType="1"/>
          </p:cNvSpPr>
          <p:nvPr/>
        </p:nvSpPr>
        <p:spPr bwMode="auto">
          <a:xfrm>
            <a:off x="323529" y="692696"/>
            <a:ext cx="1224135"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
        <p:nvSpPr>
          <p:cNvPr id="68" name="Line 5"/>
          <p:cNvSpPr>
            <a:spLocks noChangeShapeType="1"/>
          </p:cNvSpPr>
          <p:nvPr/>
        </p:nvSpPr>
        <p:spPr bwMode="auto">
          <a:xfrm>
            <a:off x="2267744" y="1196752"/>
            <a:ext cx="2232248"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
        <p:nvSpPr>
          <p:cNvPr id="69" name="Line 5"/>
          <p:cNvSpPr>
            <a:spLocks noChangeShapeType="1"/>
          </p:cNvSpPr>
          <p:nvPr/>
        </p:nvSpPr>
        <p:spPr bwMode="auto">
          <a:xfrm>
            <a:off x="4746295" y="1196752"/>
            <a:ext cx="4146185"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
        <p:nvSpPr>
          <p:cNvPr id="72" name="Line 5"/>
          <p:cNvSpPr>
            <a:spLocks noChangeShapeType="1"/>
          </p:cNvSpPr>
          <p:nvPr/>
        </p:nvSpPr>
        <p:spPr bwMode="auto">
          <a:xfrm>
            <a:off x="323528" y="1196752"/>
            <a:ext cx="1944216"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pic>
        <p:nvPicPr>
          <p:cNvPr id="1026" name="Picture 2" descr="Image result for byron berry"/>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0272" y="1412776"/>
            <a:ext cx="671240" cy="576064"/>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12"/>
          <p:cNvSpPr txBox="1">
            <a:spLocks noChangeArrowheads="1"/>
          </p:cNvSpPr>
          <p:nvPr/>
        </p:nvSpPr>
        <p:spPr bwMode="auto">
          <a:xfrm>
            <a:off x="7740352" y="1412776"/>
            <a:ext cx="1259632" cy="530491"/>
          </a:xfrm>
          <a:prstGeom prst="rect">
            <a:avLst/>
          </a:prstGeom>
          <a:noFill/>
          <a:ln w="9525">
            <a:noFill/>
            <a:miter lim="800000"/>
            <a:headEnd/>
            <a:tailEnd/>
          </a:ln>
        </p:spPr>
        <p:txBody>
          <a:bodyPr lIns="76929" tIns="38464" rIns="76929" bIns="38464" anchor="t" anchorCtr="0"/>
          <a:lstStyle/>
          <a:p>
            <a:pPr lvl="0">
              <a:defRPr/>
            </a:pPr>
            <a:r>
              <a:rPr lang="en-US" sz="1200" kern="0" dirty="0" smtClean="0">
                <a:solidFill>
                  <a:schemeClr val="tx2">
                    <a:lumMod val="50000"/>
                  </a:schemeClr>
                </a:solidFill>
                <a:latin typeface="Avenir Book"/>
                <a:ea typeface="Avenir Roman" charset="0"/>
                <a:cs typeface="Avenir Roman" charset="0"/>
              </a:rPr>
              <a:t>Byron Berry, CFA, MA, BA</a:t>
            </a:r>
            <a:endParaRPr lang="en-US" sz="1200" kern="0" dirty="0">
              <a:solidFill>
                <a:schemeClr val="tx2">
                  <a:lumMod val="50000"/>
                </a:schemeClr>
              </a:solidFill>
              <a:latin typeface="Avenir Book"/>
              <a:ea typeface="Avenir Roman" charset="0"/>
              <a:cs typeface="Avenir Roman" charset="0"/>
            </a:endParaRPr>
          </a:p>
          <a:p>
            <a:pPr lvl="0">
              <a:defRPr/>
            </a:pPr>
            <a:r>
              <a:rPr lang="en-US" sz="1200" kern="0" dirty="0" smtClean="0">
                <a:solidFill>
                  <a:schemeClr val="accent1">
                    <a:lumMod val="75000"/>
                  </a:schemeClr>
                </a:solidFill>
                <a:latin typeface="Avenir Book"/>
                <a:ea typeface="Avenir Roman" charset="0"/>
                <a:cs typeface="Avenir Roman" charset="0"/>
              </a:rPr>
              <a:t>Advisor</a:t>
            </a:r>
            <a:endParaRPr lang="en-US" sz="1200" kern="0" dirty="0">
              <a:solidFill>
                <a:schemeClr val="accent1">
                  <a:lumMod val="75000"/>
                </a:schemeClr>
              </a:solidFill>
              <a:latin typeface="Avenir Book"/>
              <a:ea typeface="Avenir Roman" charset="0"/>
              <a:cs typeface="Avenir Roman" charset="0"/>
            </a:endParaRPr>
          </a:p>
        </p:txBody>
      </p:sp>
      <p:sp>
        <p:nvSpPr>
          <p:cNvPr id="74" name="Text Box 13"/>
          <p:cNvSpPr txBox="1">
            <a:spLocks noChangeArrowheads="1"/>
          </p:cNvSpPr>
          <p:nvPr>
            <p:extLst/>
          </p:nvPr>
        </p:nvSpPr>
        <p:spPr bwMode="auto">
          <a:xfrm>
            <a:off x="6804248" y="2060848"/>
            <a:ext cx="2088232" cy="2232248"/>
          </a:xfrm>
          <a:prstGeom prst="rect">
            <a:avLst/>
          </a:prstGeom>
          <a:noFill/>
          <a:ln w="9525">
            <a:noFill/>
            <a:miter lim="800000"/>
            <a:headEnd/>
            <a:tailEnd/>
          </a:ln>
        </p:spPr>
        <p:txBody>
          <a:bodyPr lIns="76929" tIns="38464" rIns="76929" bIns="38464" anchor="t" anchorCtr="0"/>
          <a:lstStyle/>
          <a:p>
            <a:pPr algn="just"/>
            <a:r>
              <a:rPr lang="en-CA" sz="600" dirty="0" smtClean="0">
                <a:solidFill>
                  <a:schemeClr val="tx1"/>
                </a:solidFill>
                <a:latin typeface="Avenir Book"/>
              </a:rPr>
              <a:t>Byron </a:t>
            </a:r>
            <a:r>
              <a:rPr lang="en-CA" sz="600" dirty="0">
                <a:solidFill>
                  <a:schemeClr val="tx1"/>
                </a:solidFill>
                <a:latin typeface="Avenir Book"/>
              </a:rPr>
              <a:t>is CEO and founder of </a:t>
            </a:r>
            <a:r>
              <a:rPr lang="en-CA" sz="600" dirty="0" err="1" smtClean="0">
                <a:solidFill>
                  <a:schemeClr val="tx1"/>
                </a:solidFill>
                <a:latin typeface="Avenir Book"/>
              </a:rPr>
              <a:t>Coreventus</a:t>
            </a:r>
            <a:r>
              <a:rPr lang="en-CA" sz="600" dirty="0" smtClean="0">
                <a:solidFill>
                  <a:schemeClr val="tx1"/>
                </a:solidFill>
                <a:latin typeface="Avenir Book"/>
              </a:rPr>
              <a:t>, a research firm focused on </a:t>
            </a:r>
            <a:r>
              <a:rPr lang="en-CA" sz="600" dirty="0" err="1" smtClean="0">
                <a:solidFill>
                  <a:schemeClr val="tx1"/>
                </a:solidFill>
                <a:latin typeface="Avenir Book"/>
              </a:rPr>
              <a:t>blockchain</a:t>
            </a:r>
            <a:r>
              <a:rPr lang="en-CA" sz="600" dirty="0" smtClean="0">
                <a:solidFill>
                  <a:schemeClr val="tx1"/>
                </a:solidFill>
                <a:latin typeface="Avenir Book"/>
              </a:rPr>
              <a:t> technologies. Byron </a:t>
            </a:r>
            <a:r>
              <a:rPr lang="en-CA" sz="600" dirty="0">
                <a:solidFill>
                  <a:schemeClr val="tx1"/>
                </a:solidFill>
                <a:latin typeface="Avenir Book"/>
              </a:rPr>
              <a:t>has over 20 years of entrepreneurial experience in finance and technology.  </a:t>
            </a:r>
            <a:r>
              <a:rPr lang="en-CA" sz="600" dirty="0" smtClean="0">
                <a:solidFill>
                  <a:schemeClr val="tx1"/>
                </a:solidFill>
                <a:latin typeface="Avenir Book"/>
              </a:rPr>
              <a:t>Starting </a:t>
            </a:r>
            <a:r>
              <a:rPr lang="en-CA" sz="600" dirty="0">
                <a:solidFill>
                  <a:schemeClr val="tx1"/>
                </a:solidFill>
                <a:latin typeface="Avenir Book"/>
              </a:rPr>
              <a:t>with Scotia Capital in 1993, he has been a research analyst, entrepreneur and investment banker.  In 1995, he was the founding technology analyst at Yorkton Securities.  He was co-founder and president of </a:t>
            </a:r>
            <a:r>
              <a:rPr lang="en-CA" sz="600" dirty="0" err="1">
                <a:solidFill>
                  <a:schemeClr val="tx1"/>
                </a:solidFill>
                <a:latin typeface="Avenir Book"/>
              </a:rPr>
              <a:t>Thinksmith</a:t>
            </a:r>
            <a:r>
              <a:rPr lang="en-CA" sz="600" dirty="0">
                <a:solidFill>
                  <a:schemeClr val="tx1"/>
                </a:solidFill>
                <a:latin typeface="Avenir Book"/>
              </a:rPr>
              <a:t>, a leading team collaboration software company, and a #1-ranked technology research analyst, while at National Bank Financial. Following this he was a #1 ranked research analyst in Income Trusts, an innovative asset class with over $250 billion in market capitalization at Dundee Securities.  Since 2007 Byron has raised capital for, advised and invested in numerous technology companies across North America as a merchant banker with Traverse Capital and DVDT Partners.</a:t>
            </a:r>
          </a:p>
          <a:p>
            <a:pPr algn="just"/>
            <a:r>
              <a:rPr lang="en-CA" sz="600" dirty="0" smtClean="0">
                <a:solidFill>
                  <a:schemeClr val="tx1"/>
                </a:solidFill>
                <a:latin typeface="Avenir Book"/>
              </a:rPr>
              <a:t>Byron </a:t>
            </a:r>
            <a:r>
              <a:rPr lang="en-CA" sz="600" dirty="0">
                <a:solidFill>
                  <a:schemeClr val="tx1"/>
                </a:solidFill>
                <a:latin typeface="Avenir Book"/>
              </a:rPr>
              <a:t>has also served on the boards of several private companies and not-for-profit organizations, and has a member of the Strategic Advisory Board for Leitch Technology Corp, a TSX 300 technology company</a:t>
            </a:r>
            <a:r>
              <a:rPr lang="en-CA" sz="600" dirty="0" smtClean="0">
                <a:solidFill>
                  <a:schemeClr val="tx1"/>
                </a:solidFill>
                <a:latin typeface="Avenir Book"/>
              </a:rPr>
              <a:t>.</a:t>
            </a:r>
            <a:endParaRPr lang="en-CA" sz="600" dirty="0">
              <a:solidFill>
                <a:schemeClr val="tx1"/>
              </a:solidFill>
              <a:latin typeface="Avenir Book"/>
            </a:endParaRPr>
          </a:p>
        </p:txBody>
      </p:sp>
    </p:spTree>
    <p:extLst>
      <p:ext uri="{BB962C8B-B14F-4D97-AF65-F5344CB8AC3E}">
        <p14:creationId xmlns:p14="http://schemas.microsoft.com/office/powerpoint/2010/main" val="5184488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0" y="0"/>
            <a:ext cx="9180512" cy="6957392"/>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5" name="Text Box 12"/>
          <p:cNvSpPr txBox="1">
            <a:spLocks noChangeArrowheads="1"/>
          </p:cNvSpPr>
          <p:nvPr>
            <p:extLst/>
          </p:nvPr>
        </p:nvSpPr>
        <p:spPr bwMode="auto">
          <a:xfrm>
            <a:off x="1068508" y="1675606"/>
            <a:ext cx="1991324" cy="529258"/>
          </a:xfrm>
          <a:prstGeom prst="rect">
            <a:avLst/>
          </a:prstGeom>
          <a:noFill/>
          <a:ln w="9525">
            <a:noFill/>
            <a:miter lim="800000"/>
            <a:headEnd/>
            <a:tailEnd/>
          </a:ln>
        </p:spPr>
        <p:txBody>
          <a:bodyPr lIns="76929" tIns="38464" rIns="76929" bIns="38464" anchor="t" anchorCtr="0"/>
          <a:lstStyle/>
          <a:p>
            <a:r>
              <a:rPr lang="en-US" sz="1200" dirty="0" smtClean="0">
                <a:solidFill>
                  <a:schemeClr val="tx2">
                    <a:lumMod val="50000"/>
                  </a:schemeClr>
                </a:solidFill>
                <a:latin typeface="Avenir Book"/>
                <a:ea typeface="Avenir Roman" charset="0"/>
                <a:cs typeface="Avenir Roman" charset="0"/>
              </a:rPr>
              <a:t>Konstantin Lichtenwald</a:t>
            </a:r>
            <a:endParaRPr lang="en-US" sz="1200" dirty="0">
              <a:solidFill>
                <a:schemeClr val="tx2">
                  <a:lumMod val="50000"/>
                </a:schemeClr>
              </a:solidFill>
              <a:latin typeface="Avenir Book"/>
              <a:ea typeface="Avenir Roman" charset="0"/>
              <a:cs typeface="Avenir Roman" charset="0"/>
            </a:endParaRPr>
          </a:p>
          <a:p>
            <a:r>
              <a:rPr lang="en-US" sz="1200" dirty="0" smtClean="0">
                <a:solidFill>
                  <a:schemeClr val="accent1">
                    <a:lumMod val="75000"/>
                  </a:schemeClr>
                </a:solidFill>
                <a:latin typeface="Avenir Book"/>
                <a:ea typeface="Avenir Roman" charset="0"/>
                <a:cs typeface="Avenir Roman" charset="0"/>
              </a:rPr>
              <a:t>Chief Financial Officer</a:t>
            </a:r>
            <a:endParaRPr lang="en-US" sz="1200" dirty="0">
              <a:solidFill>
                <a:schemeClr val="accent1">
                  <a:lumMod val="75000"/>
                </a:schemeClr>
              </a:solidFill>
              <a:latin typeface="Avenir Book"/>
              <a:ea typeface="Avenir Roman" charset="0"/>
              <a:cs typeface="Avenir Roman" charset="0"/>
            </a:endParaRPr>
          </a:p>
        </p:txBody>
      </p:sp>
      <p:grpSp>
        <p:nvGrpSpPr>
          <p:cNvPr id="6" name="Group 5"/>
          <p:cNvGrpSpPr/>
          <p:nvPr/>
        </p:nvGrpSpPr>
        <p:grpSpPr>
          <a:xfrm>
            <a:off x="6341689" y="2824363"/>
            <a:ext cx="667052" cy="688512"/>
            <a:chOff x="319702" y="2966088"/>
            <a:chExt cx="1769570" cy="1811304"/>
          </a:xfrm>
        </p:grpSpPr>
        <p:sp>
          <p:nvSpPr>
            <p:cNvPr id="7" name="Oval 6"/>
            <p:cNvSpPr/>
            <p:nvPr/>
          </p:nvSpPr>
          <p:spPr>
            <a:xfrm>
              <a:off x="319702" y="2966088"/>
              <a:ext cx="1769570" cy="1811304"/>
            </a:xfrm>
            <a:prstGeom prst="ellipse">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lIns="68575" tIns="34288" rIns="68575" bIns="34288" rtlCol="0" anchor="ctr"/>
            <a:lstStyle/>
            <a:p>
              <a:pPr algn="ctr"/>
              <a:endParaRPr lang="id-ID" sz="1350">
                <a:latin typeface="Avenir Roman" charset="0"/>
                <a:ea typeface="Avenir Roman" charset="0"/>
                <a:cs typeface="Avenir Roman" charset="0"/>
              </a:endParaRPr>
            </a:p>
          </p:txBody>
        </p:sp>
        <p:grpSp>
          <p:nvGrpSpPr>
            <p:cNvPr id="8" name="Group 7"/>
            <p:cNvGrpSpPr/>
            <p:nvPr/>
          </p:nvGrpSpPr>
          <p:grpSpPr>
            <a:xfrm>
              <a:off x="755169" y="3367815"/>
              <a:ext cx="905640" cy="975297"/>
              <a:chOff x="4981576" y="3859346"/>
              <a:chExt cx="765176" cy="734880"/>
            </a:xfrm>
            <a:noFill/>
          </p:grpSpPr>
          <p:sp>
            <p:nvSpPr>
              <p:cNvPr id="9"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w="28575">
                <a:no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sp>
            <p:nvSpPr>
              <p:cNvPr id="10" name="Freeform 872"/>
              <p:cNvSpPr>
                <a:spLocks/>
              </p:cNvSpPr>
              <p:nvPr/>
            </p:nvSpPr>
            <p:spPr bwMode="auto">
              <a:xfrm>
                <a:off x="5160964" y="3859346"/>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w="28575">
                <a:no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grpSp>
      </p:grpSp>
      <p:grpSp>
        <p:nvGrpSpPr>
          <p:cNvPr id="12" name="Group 11"/>
          <p:cNvGrpSpPr/>
          <p:nvPr/>
        </p:nvGrpSpPr>
        <p:grpSpPr>
          <a:xfrm>
            <a:off x="473922" y="1665578"/>
            <a:ext cx="341387" cy="370730"/>
            <a:chOff x="4981576" y="3859346"/>
            <a:chExt cx="765176" cy="734880"/>
          </a:xfrm>
          <a:solidFill>
            <a:srgbClr val="384558"/>
          </a:solidFill>
        </p:grpSpPr>
        <p:sp>
          <p:nvSpPr>
            <p:cNvPr id="13"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sp>
          <p:nvSpPr>
            <p:cNvPr id="14" name="Freeform 872"/>
            <p:cNvSpPr>
              <a:spLocks/>
            </p:cNvSpPr>
            <p:nvPr/>
          </p:nvSpPr>
          <p:spPr bwMode="auto">
            <a:xfrm>
              <a:off x="5160964" y="3859346"/>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grpSp>
      <p:grpSp>
        <p:nvGrpSpPr>
          <p:cNvPr id="15" name="Group 14"/>
          <p:cNvGrpSpPr/>
          <p:nvPr/>
        </p:nvGrpSpPr>
        <p:grpSpPr>
          <a:xfrm>
            <a:off x="419517" y="4138390"/>
            <a:ext cx="341387" cy="370730"/>
            <a:chOff x="4981576" y="3859346"/>
            <a:chExt cx="765176" cy="734880"/>
          </a:xfrm>
          <a:solidFill>
            <a:srgbClr val="384558"/>
          </a:solidFill>
        </p:grpSpPr>
        <p:sp>
          <p:nvSpPr>
            <p:cNvPr id="16"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sp>
          <p:nvSpPr>
            <p:cNvPr id="17" name="Freeform 872"/>
            <p:cNvSpPr>
              <a:spLocks/>
            </p:cNvSpPr>
            <p:nvPr/>
          </p:nvSpPr>
          <p:spPr bwMode="auto">
            <a:xfrm>
              <a:off x="5160964" y="3859346"/>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grpSp>
      <p:sp>
        <p:nvSpPr>
          <p:cNvPr id="18" name="Line 5"/>
          <p:cNvSpPr>
            <a:spLocks noChangeShapeType="1"/>
          </p:cNvSpPr>
          <p:nvPr/>
        </p:nvSpPr>
        <p:spPr bwMode="auto">
          <a:xfrm>
            <a:off x="329906" y="1412776"/>
            <a:ext cx="2724629"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
        <p:nvSpPr>
          <p:cNvPr id="19" name="AutoShape 4"/>
          <p:cNvSpPr>
            <a:spLocks/>
          </p:cNvSpPr>
          <p:nvPr/>
        </p:nvSpPr>
        <p:spPr bwMode="auto">
          <a:xfrm>
            <a:off x="323528" y="980728"/>
            <a:ext cx="3738038" cy="3127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150000"/>
              </a:lnSpc>
            </a:pPr>
            <a:r>
              <a:rPr lang="en-US" altLang="de-DE" sz="1600" dirty="0" smtClean="0">
                <a:solidFill>
                  <a:srgbClr val="0D7195"/>
                </a:solidFill>
                <a:latin typeface="Avenir Book"/>
                <a:ea typeface="Avenir Roman" charset="0"/>
                <a:cs typeface="Avenir Roman" charset="0"/>
              </a:rPr>
              <a:t>Administration and Finance</a:t>
            </a:r>
            <a:endParaRPr lang="en-US" altLang="de-DE" sz="1600" dirty="0">
              <a:solidFill>
                <a:srgbClr val="0D7195"/>
              </a:solidFill>
              <a:latin typeface="Avenir Book"/>
              <a:ea typeface="Avenir Roman" charset="0"/>
              <a:cs typeface="Avenir Roman" charset="0"/>
            </a:endParaRPr>
          </a:p>
        </p:txBody>
      </p:sp>
      <p:sp>
        <p:nvSpPr>
          <p:cNvPr id="22" name="Text Box 13"/>
          <p:cNvSpPr txBox="1">
            <a:spLocks noChangeArrowheads="1"/>
          </p:cNvSpPr>
          <p:nvPr>
            <p:extLst/>
          </p:nvPr>
        </p:nvSpPr>
        <p:spPr bwMode="auto">
          <a:xfrm>
            <a:off x="282201" y="2319870"/>
            <a:ext cx="2875756" cy="2477282"/>
          </a:xfrm>
          <a:prstGeom prst="rect">
            <a:avLst/>
          </a:prstGeom>
          <a:noFill/>
          <a:ln w="9525">
            <a:noFill/>
            <a:miter lim="800000"/>
            <a:headEnd/>
            <a:tailEnd/>
          </a:ln>
        </p:spPr>
        <p:txBody>
          <a:bodyPr lIns="76929" tIns="38464" rIns="76929" bIns="38464" anchor="t" anchorCtr="0"/>
          <a:lstStyle/>
          <a:p>
            <a:pPr algn="just"/>
            <a:r>
              <a:rPr lang="en-US" sz="800" dirty="0">
                <a:solidFill>
                  <a:schemeClr val="accent6">
                    <a:lumMod val="50000"/>
                  </a:schemeClr>
                </a:solidFill>
                <a:latin typeface="Avenir Book"/>
                <a:ea typeface="Avenir Roman" charset="0"/>
                <a:cs typeface="Avenir Roman" charset="0"/>
              </a:rPr>
              <a:t>Mr. Lichtenwald has over ten years of finance and accounting experience, including corporate compliance, accounting and financial management.  His accounting, financial skills offer a multi-faceted hands on approach to strategic management and problem solving.</a:t>
            </a:r>
          </a:p>
          <a:p>
            <a:pPr algn="just"/>
            <a:r>
              <a:rPr lang="en-US" sz="800" dirty="0">
                <a:solidFill>
                  <a:schemeClr val="accent6">
                    <a:lumMod val="50000"/>
                  </a:schemeClr>
                </a:solidFill>
                <a:latin typeface="Avenir Book"/>
                <a:ea typeface="Avenir Roman" charset="0"/>
                <a:cs typeface="Avenir Roman" charset="0"/>
              </a:rPr>
              <a:t>Mr. Lichtenwald specializes in providing corporate finance, valuation, taxation, financial reporting, consulting and other accounting services to  public companies. Mr. Lichtenwald also assists in many aspects of clients’ administration, financing and other activities. </a:t>
            </a:r>
            <a:endParaRPr lang="en-US" sz="800" dirty="0" smtClean="0">
              <a:solidFill>
                <a:schemeClr val="accent6">
                  <a:lumMod val="50000"/>
                </a:schemeClr>
              </a:solidFill>
              <a:latin typeface="Avenir Book"/>
              <a:ea typeface="Avenir Roman" charset="0"/>
              <a:cs typeface="Avenir Roman" charset="0"/>
            </a:endParaRPr>
          </a:p>
          <a:p>
            <a:endParaRPr lang="en-US" sz="800" dirty="0">
              <a:solidFill>
                <a:schemeClr val="accent6">
                  <a:lumMod val="50000"/>
                </a:schemeClr>
              </a:solidFill>
              <a:latin typeface="Avenir Book"/>
              <a:ea typeface="Avenir Roman" charset="0"/>
              <a:cs typeface="Avenir Roman" charset="0"/>
            </a:endParaRPr>
          </a:p>
          <a:p>
            <a:pPr algn="just"/>
            <a:r>
              <a:rPr lang="en-US" sz="800" dirty="0" smtClean="0">
                <a:solidFill>
                  <a:schemeClr val="accent6">
                    <a:lumMod val="50000"/>
                  </a:schemeClr>
                </a:solidFill>
                <a:latin typeface="Avenir Book"/>
                <a:ea typeface="Avenir Roman" charset="0"/>
                <a:cs typeface="Avenir Roman" charset="0"/>
              </a:rPr>
              <a:t>Mr</a:t>
            </a:r>
            <a:r>
              <a:rPr lang="en-US" sz="800" dirty="0">
                <a:solidFill>
                  <a:schemeClr val="accent6">
                    <a:lumMod val="50000"/>
                  </a:schemeClr>
                </a:solidFill>
                <a:latin typeface="Avenir Book"/>
                <a:ea typeface="Avenir Roman" charset="0"/>
                <a:cs typeface="Avenir Roman" charset="0"/>
              </a:rPr>
              <a:t>. Lichtenwald  holds the professional designation of (CPA, CGA) and (ACCA), where he is a member of Chartered Professional Accountants of B.C. and Canada as well as a member of the Association of Chartered Certified Accountants of United Kingdom</a:t>
            </a:r>
            <a:r>
              <a:rPr lang="en-US" sz="800" dirty="0">
                <a:latin typeface="Avenir Book"/>
              </a:rPr>
              <a:t>. </a:t>
            </a:r>
            <a:r>
              <a:rPr lang="en-US" sz="800" dirty="0">
                <a:solidFill>
                  <a:schemeClr val="accent6">
                    <a:lumMod val="50000"/>
                  </a:schemeClr>
                </a:solidFill>
                <a:latin typeface="Avenir Book"/>
                <a:ea typeface="Avenir Roman" charset="0"/>
                <a:cs typeface="Avenir Roman" charset="0"/>
              </a:rPr>
              <a:t>Mr. Lichtenwald has had extensive experience as a controller and CFO of numerous publicly traded and private corporations in several industries.</a:t>
            </a:r>
          </a:p>
          <a:p>
            <a:endParaRPr lang="en-US" sz="800" dirty="0">
              <a:solidFill>
                <a:schemeClr val="accent6">
                  <a:lumMod val="50000"/>
                </a:schemeClr>
              </a:solidFill>
              <a:latin typeface="Avenir Book"/>
              <a:ea typeface="Avenir Roman" charset="0"/>
              <a:cs typeface="Avenir Roman" charset="0"/>
            </a:endParaRPr>
          </a:p>
        </p:txBody>
      </p:sp>
      <p:sp>
        <p:nvSpPr>
          <p:cNvPr id="23" name="TextBox 22"/>
          <p:cNvSpPr txBox="1"/>
          <p:nvPr/>
        </p:nvSpPr>
        <p:spPr>
          <a:xfrm>
            <a:off x="4014971" y="1685845"/>
            <a:ext cx="2014729" cy="447011"/>
          </a:xfrm>
          <a:prstGeom prst="rect">
            <a:avLst/>
          </a:prstGeom>
          <a:noFill/>
        </p:spPr>
        <p:txBody>
          <a:bodyPr wrap="square" lIns="76929" tIns="38464" rIns="76929" bIns="38464" rtlCol="0">
            <a:spAutoFit/>
          </a:bodyPr>
          <a:lstStyle/>
          <a:p>
            <a:pPr lvl="0">
              <a:defRPr/>
            </a:pPr>
            <a:r>
              <a:rPr lang="en-US" sz="1200" kern="0" dirty="0" smtClean="0">
                <a:solidFill>
                  <a:schemeClr val="tx2">
                    <a:lumMod val="50000"/>
                  </a:schemeClr>
                </a:solidFill>
                <a:latin typeface="Avenir Book"/>
                <a:ea typeface="Avenir Roman" charset="0"/>
                <a:cs typeface="Avenir Roman" charset="0"/>
              </a:rPr>
              <a:t>Monica </a:t>
            </a:r>
            <a:r>
              <a:rPr lang="en-US" sz="1200" kern="0" dirty="0" err="1" smtClean="0">
                <a:solidFill>
                  <a:schemeClr val="tx2">
                    <a:lumMod val="50000"/>
                  </a:schemeClr>
                </a:solidFill>
                <a:latin typeface="Avenir Book"/>
                <a:ea typeface="Avenir Roman" charset="0"/>
                <a:cs typeface="Avenir Roman" charset="0"/>
              </a:rPr>
              <a:t>Kwias</a:t>
            </a:r>
            <a:endParaRPr lang="en-US" sz="1200" kern="0" dirty="0">
              <a:solidFill>
                <a:schemeClr val="tx2">
                  <a:lumMod val="50000"/>
                </a:schemeClr>
              </a:solidFill>
              <a:latin typeface="Avenir Book"/>
              <a:ea typeface="Avenir Roman" charset="0"/>
              <a:cs typeface="Avenir Roman" charset="0"/>
            </a:endParaRPr>
          </a:p>
          <a:p>
            <a:pPr lvl="0">
              <a:defRPr/>
            </a:pPr>
            <a:r>
              <a:rPr lang="en-US" sz="1200" kern="0" dirty="0" smtClean="0">
                <a:solidFill>
                  <a:schemeClr val="accent1">
                    <a:lumMod val="75000"/>
                  </a:schemeClr>
                </a:solidFill>
                <a:latin typeface="Avenir Book"/>
                <a:ea typeface="Avenir Roman" charset="0"/>
                <a:cs typeface="Avenir Roman" charset="0"/>
              </a:rPr>
              <a:t>Marketing</a:t>
            </a:r>
            <a:r>
              <a:rPr lang="en-US" sz="1200" kern="0" dirty="0">
                <a:solidFill>
                  <a:schemeClr val="accent1">
                    <a:lumMod val="75000"/>
                  </a:schemeClr>
                </a:solidFill>
                <a:latin typeface="Avenir Book"/>
                <a:ea typeface="Avenir Roman" charset="0"/>
                <a:cs typeface="Avenir Roman" charset="0"/>
              </a:rPr>
              <a:t> </a:t>
            </a:r>
            <a:r>
              <a:rPr lang="en-US" sz="1200" kern="0" dirty="0" smtClean="0">
                <a:solidFill>
                  <a:schemeClr val="accent1">
                    <a:lumMod val="75000"/>
                  </a:schemeClr>
                </a:solidFill>
                <a:latin typeface="Avenir Book"/>
                <a:ea typeface="Avenir Roman" charset="0"/>
                <a:cs typeface="Avenir Roman" charset="0"/>
              </a:rPr>
              <a:t>Director</a:t>
            </a:r>
            <a:endParaRPr lang="en-US" sz="1200" kern="0" dirty="0">
              <a:solidFill>
                <a:schemeClr val="accent1">
                  <a:lumMod val="75000"/>
                </a:schemeClr>
              </a:solidFill>
              <a:latin typeface="Avenir Book"/>
              <a:ea typeface="Avenir Roman" charset="0"/>
              <a:cs typeface="Avenir Roman" charset="0"/>
            </a:endParaRPr>
          </a:p>
        </p:txBody>
      </p:sp>
      <p:sp>
        <p:nvSpPr>
          <p:cNvPr id="24" name="TextBox 23"/>
          <p:cNvSpPr txBox="1"/>
          <p:nvPr>
            <p:extLst/>
          </p:nvPr>
        </p:nvSpPr>
        <p:spPr>
          <a:xfrm>
            <a:off x="3302042" y="2311233"/>
            <a:ext cx="2629730" cy="1924339"/>
          </a:xfrm>
          <a:prstGeom prst="rect">
            <a:avLst/>
          </a:prstGeom>
          <a:noFill/>
        </p:spPr>
        <p:txBody>
          <a:bodyPr wrap="square" lIns="76929" tIns="38464" rIns="76929" bIns="38464" rtlCol="0" anchor="t">
            <a:spAutoFit/>
          </a:bodyPr>
          <a:lstStyle/>
          <a:p>
            <a:pPr algn="just"/>
            <a:r>
              <a:rPr lang="en-US" sz="800" dirty="0">
                <a:solidFill>
                  <a:schemeClr val="accent6">
                    <a:lumMod val="50000"/>
                  </a:schemeClr>
                </a:solidFill>
                <a:latin typeface="Avenir Book"/>
                <a:ea typeface="Avenir Roman" charset="0"/>
                <a:cs typeface="Avenir Roman" charset="0"/>
              </a:rPr>
              <a:t>A marketing veteran with more than a decade of experience working with top-tier B2B and consumer technology brands, Monica </a:t>
            </a:r>
            <a:r>
              <a:rPr lang="en-US" sz="800" dirty="0" err="1">
                <a:solidFill>
                  <a:schemeClr val="accent6">
                    <a:lumMod val="50000"/>
                  </a:schemeClr>
                </a:solidFill>
                <a:latin typeface="Avenir Book"/>
                <a:ea typeface="Avenir Roman" charset="0"/>
                <a:cs typeface="Avenir Roman" charset="0"/>
              </a:rPr>
              <a:t>Kwias</a:t>
            </a:r>
            <a:r>
              <a:rPr lang="en-US" sz="800" dirty="0">
                <a:solidFill>
                  <a:schemeClr val="accent6">
                    <a:lumMod val="50000"/>
                  </a:schemeClr>
                </a:solidFill>
                <a:latin typeface="Avenir Book"/>
                <a:ea typeface="Avenir Roman" charset="0"/>
                <a:cs typeface="Avenir Roman" charset="0"/>
              </a:rPr>
              <a:t> brings strategic insight and innovation to integrated </a:t>
            </a:r>
            <a:r>
              <a:rPr lang="en-US" sz="800" dirty="0" smtClean="0">
                <a:solidFill>
                  <a:schemeClr val="accent6">
                    <a:lumMod val="50000"/>
                  </a:schemeClr>
                </a:solidFill>
                <a:latin typeface="Avenir Book"/>
                <a:ea typeface="Avenir Roman" charset="0"/>
                <a:cs typeface="Avenir Roman" charset="0"/>
              </a:rPr>
              <a:t>marketing programs.</a:t>
            </a:r>
          </a:p>
          <a:p>
            <a:pPr algn="just"/>
            <a:endParaRPr lang="en-US" sz="800" dirty="0">
              <a:solidFill>
                <a:schemeClr val="accent6">
                  <a:lumMod val="50000"/>
                </a:schemeClr>
              </a:solidFill>
              <a:latin typeface="Avenir Book"/>
              <a:ea typeface="Avenir Roman" charset="0"/>
              <a:cs typeface="Avenir Roman" charset="0"/>
            </a:endParaRPr>
          </a:p>
          <a:p>
            <a:pPr algn="just"/>
            <a:r>
              <a:rPr lang="en-US" sz="800" dirty="0">
                <a:solidFill>
                  <a:schemeClr val="accent6">
                    <a:lumMod val="50000"/>
                  </a:schemeClr>
                </a:solidFill>
                <a:latin typeface="Avenir Book"/>
                <a:ea typeface="Avenir Roman" charset="0"/>
                <a:cs typeface="Avenir Roman" charset="0"/>
              </a:rPr>
              <a:t>Founder and CEO of MMK </a:t>
            </a:r>
            <a:r>
              <a:rPr lang="en-US" sz="800" dirty="0" smtClean="0">
                <a:solidFill>
                  <a:schemeClr val="accent6">
                    <a:lumMod val="50000"/>
                  </a:schemeClr>
                </a:solidFill>
                <a:latin typeface="Avenir Book"/>
                <a:ea typeface="Avenir Roman" charset="0"/>
                <a:cs typeface="Avenir Roman" charset="0"/>
              </a:rPr>
              <a:t>Marketing, whose current </a:t>
            </a:r>
            <a:r>
              <a:rPr lang="en-US" sz="800" dirty="0">
                <a:solidFill>
                  <a:schemeClr val="accent6">
                    <a:lumMod val="50000"/>
                  </a:schemeClr>
                </a:solidFill>
                <a:latin typeface="Avenir Book"/>
                <a:ea typeface="Avenir Roman" charset="0"/>
                <a:cs typeface="Avenir Roman" charset="0"/>
              </a:rPr>
              <a:t>and past clients include Intel, Google, Microsoft and Toshiba. Experienced in global and North American business and consumer marketing: mass media planning and buying, digital demand generation, social media, retail, promotions events, global sponsorship programs, and global branding.</a:t>
            </a:r>
          </a:p>
          <a:p>
            <a:r>
              <a:rPr lang="en-US" sz="800" dirty="0">
                <a:solidFill>
                  <a:schemeClr val="accent6">
                    <a:lumMod val="75000"/>
                  </a:schemeClr>
                </a:solidFill>
                <a:latin typeface="Avenir Book"/>
                <a:ea typeface="Avenir Roman" charset="0"/>
                <a:cs typeface="Avenir Roman" charset="0"/>
              </a:rPr>
              <a:t/>
            </a:r>
            <a:br>
              <a:rPr lang="en-US" sz="800" dirty="0">
                <a:solidFill>
                  <a:schemeClr val="accent6">
                    <a:lumMod val="75000"/>
                  </a:schemeClr>
                </a:solidFill>
                <a:latin typeface="Avenir Book"/>
                <a:ea typeface="Avenir Roman" charset="0"/>
                <a:cs typeface="Avenir Roman" charset="0"/>
              </a:rPr>
            </a:br>
            <a:endParaRPr lang="en-US" sz="800" dirty="0">
              <a:solidFill>
                <a:schemeClr val="accent6">
                  <a:lumMod val="75000"/>
                </a:schemeClr>
              </a:solidFill>
              <a:latin typeface="Avenir Book"/>
              <a:ea typeface="Avenir Roman" charset="0"/>
              <a:cs typeface="Avenir Roman" charset="0"/>
            </a:endParaRPr>
          </a:p>
        </p:txBody>
      </p:sp>
      <p:sp>
        <p:nvSpPr>
          <p:cNvPr id="26" name="Line 5"/>
          <p:cNvSpPr>
            <a:spLocks noChangeShapeType="1"/>
          </p:cNvSpPr>
          <p:nvPr/>
        </p:nvSpPr>
        <p:spPr bwMode="auto">
          <a:xfrm>
            <a:off x="3189419" y="1412774"/>
            <a:ext cx="5672757" cy="11923"/>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200" dirty="0">
              <a:latin typeface="Avenir Roman" charset="0"/>
              <a:ea typeface="Avenir Roman" charset="0"/>
              <a:cs typeface="Avenir Roman" charset="0"/>
              <a:sym typeface="Helvetica" panose="020B0604020202020204" pitchFamily="34" charset="0"/>
            </a:endParaRPr>
          </a:p>
        </p:txBody>
      </p:sp>
      <p:sp>
        <p:nvSpPr>
          <p:cNvPr id="27" name="AutoShape 4"/>
          <p:cNvSpPr>
            <a:spLocks/>
          </p:cNvSpPr>
          <p:nvPr/>
        </p:nvSpPr>
        <p:spPr bwMode="auto">
          <a:xfrm>
            <a:off x="3210226" y="977214"/>
            <a:ext cx="3738038" cy="3127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150000"/>
              </a:lnSpc>
            </a:pPr>
            <a:r>
              <a:rPr lang="en-US" altLang="de-DE" sz="1600" dirty="0" smtClean="0">
                <a:solidFill>
                  <a:srgbClr val="0D7195"/>
                </a:solidFill>
                <a:latin typeface="Avenir Book"/>
                <a:ea typeface="Avenir Roman" charset="0"/>
                <a:cs typeface="Avenir Roman" charset="0"/>
              </a:rPr>
              <a:t>Marketing &amp; Communications</a:t>
            </a:r>
            <a:endParaRPr lang="en-US" altLang="de-DE" sz="1600" dirty="0">
              <a:solidFill>
                <a:srgbClr val="0D7195"/>
              </a:solidFill>
              <a:latin typeface="Avenir Book"/>
              <a:ea typeface="Avenir Roman" charset="0"/>
              <a:cs typeface="Avenir Roman" charset="0"/>
            </a:endParaRPr>
          </a:p>
        </p:txBody>
      </p:sp>
      <p:sp>
        <p:nvSpPr>
          <p:cNvPr id="29" name="Text Box 12"/>
          <p:cNvSpPr txBox="1">
            <a:spLocks noChangeArrowheads="1"/>
          </p:cNvSpPr>
          <p:nvPr/>
        </p:nvSpPr>
        <p:spPr bwMode="auto">
          <a:xfrm>
            <a:off x="4107298" y="4310188"/>
            <a:ext cx="1899894" cy="530491"/>
          </a:xfrm>
          <a:prstGeom prst="rect">
            <a:avLst/>
          </a:prstGeom>
          <a:noFill/>
          <a:ln w="9525">
            <a:noFill/>
            <a:miter lim="800000"/>
            <a:headEnd/>
            <a:tailEnd/>
          </a:ln>
        </p:spPr>
        <p:txBody>
          <a:bodyPr lIns="76929" tIns="38464" rIns="76929" bIns="38464" anchor="t" anchorCtr="0"/>
          <a:lstStyle/>
          <a:p>
            <a:pPr lvl="0">
              <a:defRPr/>
            </a:pPr>
            <a:r>
              <a:rPr lang="en-US" sz="1200" kern="0" dirty="0" smtClean="0">
                <a:solidFill>
                  <a:schemeClr val="tx2">
                    <a:lumMod val="50000"/>
                  </a:schemeClr>
                </a:solidFill>
                <a:latin typeface="Avenir Book"/>
                <a:ea typeface="Avenir Roman" charset="0"/>
                <a:cs typeface="Avenir Roman" charset="0"/>
              </a:rPr>
              <a:t>Leona Hobbs</a:t>
            </a:r>
            <a:endParaRPr lang="en-US" sz="1200" kern="0" dirty="0">
              <a:solidFill>
                <a:schemeClr val="tx2">
                  <a:lumMod val="50000"/>
                </a:schemeClr>
              </a:solidFill>
              <a:latin typeface="Avenir Book"/>
              <a:ea typeface="Avenir Roman" charset="0"/>
              <a:cs typeface="Avenir Roman" charset="0"/>
            </a:endParaRPr>
          </a:p>
          <a:p>
            <a:pPr lvl="0">
              <a:defRPr/>
            </a:pPr>
            <a:r>
              <a:rPr lang="en-US" sz="1200" kern="0" dirty="0" smtClean="0">
                <a:solidFill>
                  <a:schemeClr val="accent1">
                    <a:lumMod val="75000"/>
                  </a:schemeClr>
                </a:solidFill>
                <a:latin typeface="Avenir Book"/>
                <a:ea typeface="Avenir Roman" charset="0"/>
                <a:cs typeface="Avenir Roman" charset="0"/>
              </a:rPr>
              <a:t>Digital Marketing</a:t>
            </a:r>
            <a:endParaRPr lang="en-US" sz="1200" kern="0" dirty="0">
              <a:solidFill>
                <a:schemeClr val="accent1">
                  <a:lumMod val="75000"/>
                </a:schemeClr>
              </a:solidFill>
              <a:latin typeface="Avenir Book"/>
              <a:ea typeface="Avenir Roman" charset="0"/>
              <a:cs typeface="Avenir Roman" charset="0"/>
            </a:endParaRPr>
          </a:p>
        </p:txBody>
      </p:sp>
      <p:sp>
        <p:nvSpPr>
          <p:cNvPr id="30" name="Text Box 13"/>
          <p:cNvSpPr txBox="1">
            <a:spLocks noChangeArrowheads="1"/>
          </p:cNvSpPr>
          <p:nvPr>
            <p:extLst/>
          </p:nvPr>
        </p:nvSpPr>
        <p:spPr bwMode="auto">
          <a:xfrm>
            <a:off x="3321400" y="4887513"/>
            <a:ext cx="2610432" cy="1205783"/>
          </a:xfrm>
          <a:prstGeom prst="rect">
            <a:avLst/>
          </a:prstGeom>
          <a:noFill/>
          <a:ln w="9525">
            <a:noFill/>
            <a:miter lim="800000"/>
            <a:headEnd/>
            <a:tailEnd/>
          </a:ln>
        </p:spPr>
        <p:txBody>
          <a:bodyPr lIns="76929" tIns="38464" rIns="76929" bIns="38464" anchor="t" anchorCtr="0"/>
          <a:lstStyle/>
          <a:p>
            <a:pPr lvl="0" algn="just"/>
            <a:r>
              <a:rPr lang="en-US" sz="800" dirty="0">
                <a:solidFill>
                  <a:schemeClr val="accent6">
                    <a:lumMod val="50000"/>
                  </a:schemeClr>
                </a:solidFill>
                <a:latin typeface="Avenir Book"/>
                <a:ea typeface="Avenir Roman" charset="0"/>
                <a:cs typeface="Avenir Roman" charset="0"/>
              </a:rPr>
              <a:t>Leona Hobbs is a seasoned leader and gifted marketing strategist. Focused on digital, Leona develops performance marketing programs and leads teams to success. Over her 20-year career, she has consulted with technology companies across North America and worked for internet </a:t>
            </a:r>
            <a:r>
              <a:rPr lang="en-US" sz="800" dirty="0" smtClean="0">
                <a:solidFill>
                  <a:schemeClr val="accent6">
                    <a:lumMod val="50000"/>
                  </a:schemeClr>
                </a:solidFill>
                <a:latin typeface="Avenir Book"/>
                <a:ea typeface="Avenir Roman" charset="0"/>
                <a:cs typeface="Avenir Roman" charset="0"/>
              </a:rPr>
              <a:t>companies such as </a:t>
            </a:r>
            <a:r>
              <a:rPr lang="en-US" sz="800" dirty="0">
                <a:solidFill>
                  <a:schemeClr val="accent6">
                    <a:lumMod val="50000"/>
                  </a:schemeClr>
                </a:solidFill>
                <a:latin typeface="Avenir Book"/>
                <a:ea typeface="Avenir Roman" charset="0"/>
                <a:cs typeface="Avenir Roman" charset="0"/>
              </a:rPr>
              <a:t>Yahoo and </a:t>
            </a:r>
            <a:r>
              <a:rPr lang="en-US" sz="800" dirty="0" err="1">
                <a:solidFill>
                  <a:schemeClr val="accent6">
                    <a:lumMod val="50000"/>
                  </a:schemeClr>
                </a:solidFill>
                <a:latin typeface="Avenir Book"/>
                <a:ea typeface="Avenir Roman" charset="0"/>
                <a:cs typeface="Avenir Roman" charset="0"/>
              </a:rPr>
              <a:t>Tucows</a:t>
            </a:r>
            <a:r>
              <a:rPr lang="en-US" sz="800" dirty="0">
                <a:solidFill>
                  <a:schemeClr val="accent6">
                    <a:lumMod val="50000"/>
                  </a:schemeClr>
                </a:solidFill>
                <a:latin typeface="Avenir Book"/>
                <a:ea typeface="Avenir Roman" charset="0"/>
                <a:cs typeface="Avenir Roman" charset="0"/>
              </a:rPr>
              <a:t>. </a:t>
            </a:r>
          </a:p>
        </p:txBody>
      </p:sp>
      <p:grpSp>
        <p:nvGrpSpPr>
          <p:cNvPr id="31" name="Group 30"/>
          <p:cNvGrpSpPr/>
          <p:nvPr/>
        </p:nvGrpSpPr>
        <p:grpSpPr>
          <a:xfrm>
            <a:off x="3491880" y="1650439"/>
            <a:ext cx="341387" cy="370730"/>
            <a:chOff x="4981576" y="3859346"/>
            <a:chExt cx="765176" cy="734880"/>
          </a:xfrm>
          <a:solidFill>
            <a:srgbClr val="384558"/>
          </a:solidFill>
        </p:grpSpPr>
        <p:sp>
          <p:nvSpPr>
            <p:cNvPr id="32"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sp>
          <p:nvSpPr>
            <p:cNvPr id="33" name="Freeform 872"/>
            <p:cNvSpPr>
              <a:spLocks/>
            </p:cNvSpPr>
            <p:nvPr/>
          </p:nvSpPr>
          <p:spPr bwMode="auto">
            <a:xfrm>
              <a:off x="5160964" y="3859346"/>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grpSp>
      <p:grpSp>
        <p:nvGrpSpPr>
          <p:cNvPr id="34" name="Group 33"/>
          <p:cNvGrpSpPr/>
          <p:nvPr/>
        </p:nvGrpSpPr>
        <p:grpSpPr>
          <a:xfrm>
            <a:off x="3510533" y="4282406"/>
            <a:ext cx="341387" cy="370730"/>
            <a:chOff x="4981576" y="3859346"/>
            <a:chExt cx="765176" cy="734880"/>
          </a:xfrm>
          <a:solidFill>
            <a:srgbClr val="384558"/>
          </a:solidFill>
        </p:grpSpPr>
        <p:sp>
          <p:nvSpPr>
            <p:cNvPr id="35"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sp>
          <p:nvSpPr>
            <p:cNvPr id="36" name="Freeform 872"/>
            <p:cNvSpPr>
              <a:spLocks/>
            </p:cNvSpPr>
            <p:nvPr/>
          </p:nvSpPr>
          <p:spPr bwMode="auto">
            <a:xfrm>
              <a:off x="5160964" y="3859346"/>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grpSp>
      <p:sp>
        <p:nvSpPr>
          <p:cNvPr id="37" name="TextBox 36"/>
          <p:cNvSpPr txBox="1"/>
          <p:nvPr>
            <p:extLst/>
          </p:nvPr>
        </p:nvSpPr>
        <p:spPr>
          <a:xfrm>
            <a:off x="6050333" y="2181675"/>
            <a:ext cx="2808312" cy="1924339"/>
          </a:xfrm>
          <a:prstGeom prst="rect">
            <a:avLst/>
          </a:prstGeom>
          <a:noFill/>
        </p:spPr>
        <p:txBody>
          <a:bodyPr wrap="square" lIns="76929" tIns="38464" rIns="76929" bIns="38464" rtlCol="0" anchor="t">
            <a:spAutoFit/>
          </a:bodyPr>
          <a:lstStyle/>
          <a:p>
            <a:pPr algn="just"/>
            <a:r>
              <a:rPr lang="en-US" sz="800" dirty="0">
                <a:solidFill>
                  <a:schemeClr val="accent6">
                    <a:lumMod val="50000"/>
                  </a:schemeClr>
                </a:solidFill>
                <a:latin typeface="Avenir Book"/>
                <a:ea typeface="Avenir Roman" charset="0"/>
                <a:cs typeface="Avenir Roman" charset="0"/>
              </a:rPr>
              <a:t>Valerie has extensive experience providing Marketing, Branding &amp; Communications support to numerous international projects in various fields. After graduating with Honors from the </a:t>
            </a:r>
            <a:r>
              <a:rPr lang="en-US" sz="800" dirty="0" err="1" smtClean="0">
                <a:solidFill>
                  <a:schemeClr val="accent6">
                    <a:lumMod val="50000"/>
                  </a:schemeClr>
                </a:solidFill>
                <a:latin typeface="Avenir Book"/>
                <a:ea typeface="Avenir Roman" charset="0"/>
                <a:cs typeface="Avenir Roman" charset="0"/>
              </a:rPr>
              <a:t>Zicklin</a:t>
            </a:r>
            <a:r>
              <a:rPr lang="en-US" sz="800" dirty="0">
                <a:solidFill>
                  <a:schemeClr val="accent6">
                    <a:lumMod val="50000"/>
                  </a:schemeClr>
                </a:solidFill>
                <a:latin typeface="Avenir Book"/>
                <a:ea typeface="Avenir Roman" charset="0"/>
                <a:cs typeface="Avenir Roman" charset="0"/>
              </a:rPr>
              <a:t> </a:t>
            </a:r>
            <a:r>
              <a:rPr lang="en-US" sz="800" dirty="0" smtClean="0">
                <a:solidFill>
                  <a:schemeClr val="accent6">
                    <a:lumMod val="50000"/>
                  </a:schemeClr>
                </a:solidFill>
                <a:latin typeface="Avenir Book"/>
                <a:ea typeface="Avenir Roman" charset="0"/>
                <a:cs typeface="Avenir Roman" charset="0"/>
              </a:rPr>
              <a:t>School </a:t>
            </a:r>
            <a:r>
              <a:rPr lang="en-US" sz="800" dirty="0">
                <a:solidFill>
                  <a:schemeClr val="accent6">
                    <a:lumMod val="50000"/>
                  </a:schemeClr>
                </a:solidFill>
                <a:latin typeface="Avenir Book"/>
                <a:ea typeface="Avenir Roman" charset="0"/>
                <a:cs typeface="Avenir Roman" charset="0"/>
              </a:rPr>
              <a:t>of Business at the City University of New York with a Bachelor in Marketing Management and Advertising, she has spent a few years in New </a:t>
            </a:r>
            <a:r>
              <a:rPr lang="en-US" sz="800" dirty="0" smtClean="0">
                <a:solidFill>
                  <a:schemeClr val="accent6">
                    <a:lumMod val="50000"/>
                  </a:schemeClr>
                </a:solidFill>
                <a:latin typeface="Avenir Book"/>
                <a:ea typeface="Avenir Roman" charset="0"/>
                <a:cs typeface="Avenir Roman" charset="0"/>
              </a:rPr>
              <a:t>York City. Solid </a:t>
            </a:r>
            <a:r>
              <a:rPr lang="en-US" sz="800" dirty="0">
                <a:solidFill>
                  <a:schemeClr val="accent6">
                    <a:lumMod val="50000"/>
                  </a:schemeClr>
                </a:solidFill>
                <a:latin typeface="Avenir Book"/>
                <a:ea typeface="Avenir Roman" charset="0"/>
                <a:cs typeface="Avenir Roman" charset="0"/>
              </a:rPr>
              <a:t>experience in creative direction and conception, brand identity, website content management, traffic analytics, digital and social media marketing, SEO, market research, content marketing, project </a:t>
            </a:r>
            <a:r>
              <a:rPr lang="en-US" sz="800" dirty="0" smtClean="0">
                <a:solidFill>
                  <a:schemeClr val="accent6">
                    <a:lumMod val="50000"/>
                  </a:schemeClr>
                </a:solidFill>
                <a:latin typeface="Avenir Book"/>
                <a:ea typeface="Avenir Roman" charset="0"/>
                <a:cs typeface="Avenir Roman" charset="0"/>
              </a:rPr>
              <a:t>management, and investor relations. Masters </a:t>
            </a:r>
            <a:r>
              <a:rPr lang="en-US" sz="800" dirty="0">
                <a:solidFill>
                  <a:schemeClr val="accent6">
                    <a:lumMod val="50000"/>
                  </a:schemeClr>
                </a:solidFill>
                <a:latin typeface="Avenir Book"/>
                <a:ea typeface="Avenir Roman" charset="0"/>
                <a:cs typeface="Avenir Roman" charset="0"/>
              </a:rPr>
              <a:t>in International Business Development </a:t>
            </a:r>
            <a:r>
              <a:rPr lang="en-US" sz="800" dirty="0" smtClean="0">
                <a:solidFill>
                  <a:schemeClr val="accent6">
                    <a:lumMod val="50000"/>
                  </a:schemeClr>
                </a:solidFill>
                <a:latin typeface="Avenir Book"/>
                <a:ea typeface="Avenir Roman" charset="0"/>
                <a:cs typeface="Avenir Roman" charset="0"/>
              </a:rPr>
              <a:t>from the </a:t>
            </a:r>
            <a:r>
              <a:rPr lang="en-US" sz="800" dirty="0">
                <a:solidFill>
                  <a:schemeClr val="accent6">
                    <a:lumMod val="50000"/>
                  </a:schemeClr>
                </a:solidFill>
                <a:latin typeface="Avenir Book"/>
                <a:ea typeface="Avenir Roman" charset="0"/>
                <a:cs typeface="Avenir Roman" charset="0"/>
              </a:rPr>
              <a:t>University of Neuchatel, Switzerland.</a:t>
            </a:r>
          </a:p>
          <a:p>
            <a:pPr algn="just"/>
            <a:r>
              <a:rPr lang="en-US" sz="800" dirty="0">
                <a:solidFill>
                  <a:schemeClr val="accent6">
                    <a:lumMod val="75000"/>
                  </a:schemeClr>
                </a:solidFill>
                <a:latin typeface="Avenir Book"/>
                <a:ea typeface="Avenir Roman" charset="0"/>
                <a:cs typeface="Avenir Roman" charset="0"/>
              </a:rPr>
              <a:t/>
            </a:r>
            <a:br>
              <a:rPr lang="en-US" sz="800" dirty="0">
                <a:solidFill>
                  <a:schemeClr val="accent6">
                    <a:lumMod val="75000"/>
                  </a:schemeClr>
                </a:solidFill>
                <a:latin typeface="Avenir Book"/>
                <a:ea typeface="Avenir Roman" charset="0"/>
                <a:cs typeface="Avenir Roman" charset="0"/>
              </a:rPr>
            </a:br>
            <a:endParaRPr lang="en-US" sz="800" dirty="0">
              <a:solidFill>
                <a:schemeClr val="accent6">
                  <a:lumMod val="75000"/>
                </a:schemeClr>
              </a:solidFill>
              <a:latin typeface="Avenir Book"/>
              <a:ea typeface="Avenir Roman" charset="0"/>
              <a:cs typeface="Avenir Roman" charset="0"/>
            </a:endParaRPr>
          </a:p>
        </p:txBody>
      </p:sp>
      <p:sp>
        <p:nvSpPr>
          <p:cNvPr id="39" name="Text Box 12"/>
          <p:cNvSpPr txBox="1">
            <a:spLocks noChangeArrowheads="1"/>
          </p:cNvSpPr>
          <p:nvPr/>
        </p:nvSpPr>
        <p:spPr bwMode="auto">
          <a:xfrm>
            <a:off x="6637040" y="1674373"/>
            <a:ext cx="2255440" cy="530491"/>
          </a:xfrm>
          <a:prstGeom prst="rect">
            <a:avLst/>
          </a:prstGeom>
          <a:noFill/>
          <a:ln w="9525">
            <a:noFill/>
            <a:miter lim="800000"/>
            <a:headEnd/>
            <a:tailEnd/>
          </a:ln>
        </p:spPr>
        <p:txBody>
          <a:bodyPr lIns="76929" tIns="38464" rIns="76929" bIns="38464" anchor="t" anchorCtr="0"/>
          <a:lstStyle/>
          <a:p>
            <a:pPr lvl="0">
              <a:defRPr/>
            </a:pPr>
            <a:r>
              <a:rPr lang="en-US" sz="1200" kern="0" dirty="0" smtClean="0">
                <a:solidFill>
                  <a:schemeClr val="tx2">
                    <a:lumMod val="50000"/>
                  </a:schemeClr>
                </a:solidFill>
                <a:latin typeface="Avenir Book"/>
                <a:ea typeface="Avenir Roman" charset="0"/>
                <a:cs typeface="Avenir Roman" charset="0"/>
              </a:rPr>
              <a:t>Valerie </a:t>
            </a:r>
            <a:r>
              <a:rPr lang="en-US" sz="1200" kern="0" dirty="0" err="1" smtClean="0">
                <a:solidFill>
                  <a:schemeClr val="tx2">
                    <a:lumMod val="50000"/>
                  </a:schemeClr>
                </a:solidFill>
                <a:latin typeface="Avenir Book"/>
                <a:ea typeface="Avenir Roman" charset="0"/>
                <a:cs typeface="Avenir Roman" charset="0"/>
              </a:rPr>
              <a:t>Raigorodskaia</a:t>
            </a:r>
            <a:endParaRPr lang="en-US" sz="1200" kern="0" dirty="0">
              <a:solidFill>
                <a:schemeClr val="tx2">
                  <a:lumMod val="50000"/>
                </a:schemeClr>
              </a:solidFill>
              <a:latin typeface="Avenir Book"/>
              <a:ea typeface="Avenir Roman" charset="0"/>
              <a:cs typeface="Avenir Roman" charset="0"/>
            </a:endParaRPr>
          </a:p>
          <a:p>
            <a:pPr lvl="0">
              <a:defRPr/>
            </a:pPr>
            <a:r>
              <a:rPr lang="en-US" sz="1200" kern="0" dirty="0" smtClean="0">
                <a:solidFill>
                  <a:schemeClr val="accent1">
                    <a:lumMod val="75000"/>
                  </a:schemeClr>
                </a:solidFill>
                <a:latin typeface="Avenir Book"/>
                <a:ea typeface="Avenir Roman" charset="0"/>
                <a:cs typeface="Avenir Roman" charset="0"/>
              </a:rPr>
              <a:t>Communications &amp; IR Director</a:t>
            </a:r>
            <a:endParaRPr lang="en-US" sz="1200" kern="0" dirty="0">
              <a:solidFill>
                <a:schemeClr val="accent1">
                  <a:lumMod val="75000"/>
                </a:schemeClr>
              </a:solidFill>
              <a:latin typeface="Avenir Book"/>
              <a:ea typeface="Avenir Roman" charset="0"/>
              <a:cs typeface="Avenir Roman" charset="0"/>
            </a:endParaRPr>
          </a:p>
        </p:txBody>
      </p:sp>
      <p:grpSp>
        <p:nvGrpSpPr>
          <p:cNvPr id="40" name="Group 39"/>
          <p:cNvGrpSpPr/>
          <p:nvPr/>
        </p:nvGrpSpPr>
        <p:grpSpPr>
          <a:xfrm>
            <a:off x="6167775" y="1646591"/>
            <a:ext cx="341387" cy="370730"/>
            <a:chOff x="4981576" y="3859346"/>
            <a:chExt cx="765176" cy="734880"/>
          </a:xfrm>
          <a:solidFill>
            <a:srgbClr val="384558"/>
          </a:solidFill>
        </p:grpSpPr>
        <p:sp>
          <p:nvSpPr>
            <p:cNvPr id="41"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sp>
          <p:nvSpPr>
            <p:cNvPr id="42" name="Freeform 872"/>
            <p:cNvSpPr>
              <a:spLocks/>
            </p:cNvSpPr>
            <p:nvPr/>
          </p:nvSpPr>
          <p:spPr bwMode="auto">
            <a:xfrm>
              <a:off x="5160964" y="3859346"/>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grpSp>
      <p:pic>
        <p:nvPicPr>
          <p:cNvPr id="46" name="Picture 4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85421" y="1589777"/>
            <a:ext cx="554303" cy="612000"/>
          </a:xfrm>
          <a:prstGeom prst="roundRect">
            <a:avLst/>
          </a:prstGeom>
        </p:spPr>
      </p:pic>
      <p:pic>
        <p:nvPicPr>
          <p:cNvPr id="47" name="Picture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1368" y="4223840"/>
            <a:ext cx="651064" cy="612000"/>
          </a:xfrm>
          <a:prstGeom prst="roundRect">
            <a:avLst/>
          </a:prstGeom>
        </p:spPr>
      </p:pic>
      <p:pic>
        <p:nvPicPr>
          <p:cNvPr id="48" name="Picture 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6176" y="1592864"/>
            <a:ext cx="447612" cy="612000"/>
          </a:xfrm>
          <a:prstGeom prst="round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78" y="1602746"/>
            <a:ext cx="629070" cy="629070"/>
          </a:xfrm>
          <a:prstGeom prst="roundRect">
            <a:avLst/>
          </a:prstGeom>
        </p:spPr>
      </p:pic>
      <p:sp>
        <p:nvSpPr>
          <p:cNvPr id="43" name="Slide Number Placeholder 1"/>
          <p:cNvSpPr>
            <a:spLocks noGrp="1"/>
          </p:cNvSpPr>
          <p:nvPr>
            <p:ph type="sldNum" sz="quarter" idx="10"/>
          </p:nvPr>
        </p:nvSpPr>
        <p:spPr>
          <a:xfrm>
            <a:off x="8175500" y="6167016"/>
            <a:ext cx="788988" cy="214312"/>
          </a:xfrm>
        </p:spPr>
        <p:txBody>
          <a:bodyPr/>
          <a:lstStyle/>
          <a:p>
            <a:r>
              <a:rPr lang="de-DE" altLang="de-DE" dirty="0">
                <a:solidFill>
                  <a:schemeClr val="bg1"/>
                </a:solidFill>
                <a:cs typeface="Arial" panose="020B0604020202020204" pitchFamily="34" charset="0"/>
              </a:rPr>
              <a:t>8</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4" name="Text Box 12"/>
          <p:cNvSpPr txBox="1">
            <a:spLocks noChangeArrowheads="1"/>
          </p:cNvSpPr>
          <p:nvPr>
            <p:extLst/>
          </p:nvPr>
        </p:nvSpPr>
        <p:spPr bwMode="auto">
          <a:xfrm>
            <a:off x="6879030" y="3924012"/>
            <a:ext cx="1991324" cy="529258"/>
          </a:xfrm>
          <a:prstGeom prst="rect">
            <a:avLst/>
          </a:prstGeom>
          <a:noFill/>
          <a:ln w="9525">
            <a:noFill/>
            <a:miter lim="800000"/>
            <a:headEnd/>
            <a:tailEnd/>
          </a:ln>
        </p:spPr>
        <p:txBody>
          <a:bodyPr lIns="76929" tIns="38464" rIns="76929" bIns="38464" anchor="t" anchorCtr="0"/>
          <a:lstStyle/>
          <a:p>
            <a:r>
              <a:rPr lang="en-US" sz="1200" dirty="0" err="1" smtClean="0">
                <a:solidFill>
                  <a:schemeClr val="tx2">
                    <a:lumMod val="50000"/>
                  </a:schemeClr>
                </a:solidFill>
                <a:latin typeface="Avenir Book"/>
                <a:ea typeface="Avenir Roman" charset="0"/>
                <a:cs typeface="Avenir Roman" charset="0"/>
              </a:rPr>
              <a:t>Nayan</a:t>
            </a:r>
            <a:r>
              <a:rPr lang="en-US" sz="1200" dirty="0" smtClean="0">
                <a:solidFill>
                  <a:schemeClr val="tx2">
                    <a:lumMod val="50000"/>
                  </a:schemeClr>
                </a:solidFill>
                <a:latin typeface="Avenir Book"/>
                <a:ea typeface="Avenir Roman" charset="0"/>
                <a:cs typeface="Avenir Roman" charset="0"/>
              </a:rPr>
              <a:t> Williams </a:t>
            </a:r>
            <a:endParaRPr lang="en-US" sz="1200" dirty="0">
              <a:solidFill>
                <a:schemeClr val="tx2">
                  <a:lumMod val="50000"/>
                </a:schemeClr>
              </a:solidFill>
              <a:latin typeface="Avenir Book"/>
              <a:ea typeface="Avenir Roman" charset="0"/>
              <a:cs typeface="Avenir Roman" charset="0"/>
            </a:endParaRPr>
          </a:p>
          <a:p>
            <a:r>
              <a:rPr lang="en-US" sz="1200" dirty="0" smtClean="0">
                <a:solidFill>
                  <a:schemeClr val="accent1">
                    <a:lumMod val="75000"/>
                  </a:schemeClr>
                </a:solidFill>
                <a:latin typeface="Avenir Book"/>
                <a:ea typeface="Avenir Roman" charset="0"/>
                <a:cs typeface="Avenir Roman" charset="0"/>
              </a:rPr>
              <a:t>Chief Gaming Officer</a:t>
            </a:r>
            <a:endParaRPr lang="en-US" sz="1200" dirty="0">
              <a:solidFill>
                <a:schemeClr val="accent1">
                  <a:lumMod val="75000"/>
                </a:schemeClr>
              </a:solidFill>
              <a:latin typeface="Avenir Book"/>
              <a:ea typeface="Avenir Roman" charset="0"/>
              <a:cs typeface="Avenir Roman" charset="0"/>
            </a:endParaRPr>
          </a:p>
        </p:txBody>
      </p:sp>
      <p:sp>
        <p:nvSpPr>
          <p:cNvPr id="50" name="Text Box 13"/>
          <p:cNvSpPr txBox="1">
            <a:spLocks noChangeArrowheads="1"/>
          </p:cNvSpPr>
          <p:nvPr>
            <p:extLst/>
          </p:nvPr>
        </p:nvSpPr>
        <p:spPr bwMode="auto">
          <a:xfrm>
            <a:off x="6016611" y="4526219"/>
            <a:ext cx="2875756" cy="1855109"/>
          </a:xfrm>
          <a:prstGeom prst="rect">
            <a:avLst/>
          </a:prstGeom>
          <a:noFill/>
          <a:ln w="9525">
            <a:noFill/>
            <a:miter lim="800000"/>
            <a:headEnd/>
            <a:tailEnd/>
          </a:ln>
        </p:spPr>
        <p:txBody>
          <a:bodyPr lIns="76929" tIns="38464" rIns="76929" bIns="38464" anchor="t" anchorCtr="0"/>
          <a:lstStyle/>
          <a:p>
            <a:pPr algn="just"/>
            <a:r>
              <a:rPr lang="en-US" sz="800" dirty="0" err="1">
                <a:solidFill>
                  <a:schemeClr val="accent6">
                    <a:lumMod val="50000"/>
                  </a:schemeClr>
                </a:solidFill>
                <a:latin typeface="Avenir Book"/>
                <a:ea typeface="Avenir Roman" charset="0"/>
                <a:cs typeface="Avenir Roman" charset="0"/>
              </a:rPr>
              <a:t>Nayan</a:t>
            </a:r>
            <a:r>
              <a:rPr lang="en-US" sz="800" dirty="0">
                <a:solidFill>
                  <a:schemeClr val="accent6">
                    <a:lumMod val="50000"/>
                  </a:schemeClr>
                </a:solidFill>
                <a:latin typeface="Avenir Book"/>
                <a:ea typeface="Avenir Roman" charset="0"/>
                <a:cs typeface="Avenir Roman" charset="0"/>
              </a:rPr>
              <a:t> has the ability to mix big picture thinking with </a:t>
            </a:r>
            <a:r>
              <a:rPr lang="en-US" sz="800" dirty="0" smtClean="0">
                <a:solidFill>
                  <a:schemeClr val="accent6">
                    <a:lumMod val="50000"/>
                  </a:schemeClr>
                </a:solidFill>
                <a:latin typeface="Avenir Book"/>
                <a:ea typeface="Avenir Roman" charset="0"/>
                <a:cs typeface="Avenir Roman" charset="0"/>
              </a:rPr>
              <a:t>instinctively </a:t>
            </a:r>
            <a:r>
              <a:rPr lang="en-US" sz="800" dirty="0">
                <a:solidFill>
                  <a:schemeClr val="accent6">
                    <a:lumMod val="50000"/>
                  </a:schemeClr>
                </a:solidFill>
                <a:latin typeface="Avenir Book"/>
                <a:ea typeface="Avenir Roman" charset="0"/>
                <a:cs typeface="Avenir Roman" charset="0"/>
              </a:rPr>
              <a:t>being on trend with the projects he works on, including music and gaming </a:t>
            </a:r>
            <a:r>
              <a:rPr lang="en-US" sz="800" dirty="0" smtClean="0">
                <a:solidFill>
                  <a:schemeClr val="accent6">
                    <a:lumMod val="50000"/>
                  </a:schemeClr>
                </a:solidFill>
                <a:latin typeface="Avenir Book"/>
                <a:ea typeface="Avenir Roman" charset="0"/>
                <a:cs typeface="Avenir Roman" charset="0"/>
              </a:rPr>
              <a:t>endeavors. </a:t>
            </a:r>
            <a:r>
              <a:rPr lang="en-US" sz="800" dirty="0">
                <a:solidFill>
                  <a:schemeClr val="accent6">
                    <a:lumMod val="50000"/>
                  </a:schemeClr>
                </a:solidFill>
                <a:latin typeface="Avenir Book"/>
                <a:ea typeface="Avenir Roman" charset="0"/>
                <a:cs typeface="Avenir Roman" charset="0"/>
              </a:rPr>
              <a:t>He has worked on top grossing mobile games like Shrek, </a:t>
            </a:r>
            <a:r>
              <a:rPr lang="en-US" sz="800" dirty="0" err="1">
                <a:solidFill>
                  <a:schemeClr val="accent6">
                    <a:lumMod val="50000"/>
                  </a:schemeClr>
                </a:solidFill>
                <a:latin typeface="Avenir Book"/>
                <a:ea typeface="Avenir Roman" charset="0"/>
                <a:cs typeface="Avenir Roman" charset="0"/>
              </a:rPr>
              <a:t>Smurfvillage</a:t>
            </a:r>
            <a:r>
              <a:rPr lang="en-US" sz="800" dirty="0">
                <a:solidFill>
                  <a:schemeClr val="accent6">
                    <a:lumMod val="50000"/>
                  </a:schemeClr>
                </a:solidFill>
                <a:latin typeface="Avenir Book"/>
                <a:ea typeface="Avenir Roman" charset="0"/>
                <a:cs typeface="Avenir Roman" charset="0"/>
              </a:rPr>
              <a:t>, and Kim Kardashian with companies like Capcom, Digital Extremes and GLU mobile. </a:t>
            </a:r>
          </a:p>
          <a:p>
            <a:pPr algn="just"/>
            <a:r>
              <a:rPr lang="en-US" sz="800" dirty="0" smtClean="0">
                <a:solidFill>
                  <a:schemeClr val="accent6">
                    <a:lumMod val="50000"/>
                  </a:schemeClr>
                </a:solidFill>
                <a:latin typeface="Avenir Book"/>
                <a:ea typeface="Avenir Roman" charset="0"/>
                <a:cs typeface="Avenir Roman" charset="0"/>
              </a:rPr>
              <a:t>His </a:t>
            </a:r>
            <a:r>
              <a:rPr lang="en-US" sz="800" dirty="0">
                <a:solidFill>
                  <a:schemeClr val="accent6">
                    <a:lumMod val="50000"/>
                  </a:schemeClr>
                </a:solidFill>
                <a:latin typeface="Avenir Book"/>
                <a:ea typeface="Avenir Roman" charset="0"/>
                <a:cs typeface="Avenir Roman" charset="0"/>
              </a:rPr>
              <a:t>music industry experience reaches to the foreign market, in France, </a:t>
            </a:r>
            <a:r>
              <a:rPr lang="en-US" sz="800" dirty="0" smtClean="0">
                <a:solidFill>
                  <a:schemeClr val="accent6">
                    <a:lumMod val="50000"/>
                  </a:schemeClr>
                </a:solidFill>
                <a:latin typeface="Avenir Book"/>
                <a:ea typeface="Avenir Roman" charset="0"/>
                <a:cs typeface="Avenir Roman" charset="0"/>
              </a:rPr>
              <a:t>where he worked </a:t>
            </a:r>
            <a:r>
              <a:rPr lang="en-US" sz="800" dirty="0">
                <a:solidFill>
                  <a:schemeClr val="accent6">
                    <a:lumMod val="50000"/>
                  </a:schemeClr>
                </a:solidFill>
                <a:latin typeface="Avenir Book"/>
                <a:ea typeface="Avenir Roman" charset="0"/>
                <a:cs typeface="Avenir Roman" charset="0"/>
              </a:rPr>
              <a:t>with </a:t>
            </a:r>
            <a:r>
              <a:rPr lang="en-US" sz="800" dirty="0" smtClean="0">
                <a:solidFill>
                  <a:schemeClr val="accent6">
                    <a:lumMod val="50000"/>
                  </a:schemeClr>
                </a:solidFill>
                <a:latin typeface="Avenir Book"/>
                <a:ea typeface="Avenir Roman" charset="0"/>
                <a:cs typeface="Avenir Roman" charset="0"/>
              </a:rPr>
              <a:t>multi-platinum </a:t>
            </a:r>
            <a:r>
              <a:rPr lang="en-US" sz="800" dirty="0">
                <a:solidFill>
                  <a:schemeClr val="accent6">
                    <a:lumMod val="50000"/>
                  </a:schemeClr>
                </a:solidFill>
                <a:latin typeface="Avenir Book"/>
                <a:ea typeface="Avenir Roman" charset="0"/>
                <a:cs typeface="Avenir Roman" charset="0"/>
              </a:rPr>
              <a:t>French artists as an Executive Producer. His value lies in brining in the right people, </a:t>
            </a:r>
            <a:r>
              <a:rPr lang="en-US" sz="800" dirty="0" smtClean="0">
                <a:solidFill>
                  <a:schemeClr val="accent6">
                    <a:lumMod val="50000"/>
                  </a:schemeClr>
                </a:solidFill>
                <a:latin typeface="Avenir Book"/>
                <a:ea typeface="Avenir Roman" charset="0"/>
                <a:cs typeface="Avenir Roman" charset="0"/>
              </a:rPr>
              <a:t>providing </a:t>
            </a:r>
            <a:r>
              <a:rPr lang="en-US" sz="800" dirty="0">
                <a:solidFill>
                  <a:schemeClr val="accent6">
                    <a:lumMod val="50000"/>
                  </a:schemeClr>
                </a:solidFill>
                <a:latin typeface="Avenir Book"/>
                <a:ea typeface="Avenir Roman" charset="0"/>
                <a:cs typeface="Avenir Roman" charset="0"/>
              </a:rPr>
              <a:t>the right guidance to make his projects fit the market, </a:t>
            </a:r>
            <a:r>
              <a:rPr lang="en-US" sz="800" dirty="0" smtClean="0">
                <a:solidFill>
                  <a:schemeClr val="accent6">
                    <a:lumMod val="50000"/>
                  </a:schemeClr>
                </a:solidFill>
                <a:latin typeface="Avenir Book"/>
                <a:ea typeface="Avenir Roman" charset="0"/>
                <a:cs typeface="Avenir Roman" charset="0"/>
              </a:rPr>
              <a:t>and hitting </a:t>
            </a:r>
            <a:r>
              <a:rPr lang="en-US" sz="800" dirty="0">
                <a:solidFill>
                  <a:schemeClr val="accent6">
                    <a:lumMod val="50000"/>
                  </a:schemeClr>
                </a:solidFill>
                <a:latin typeface="Avenir Book"/>
                <a:ea typeface="Avenir Roman" charset="0"/>
                <a:cs typeface="Avenir Roman" charset="0"/>
              </a:rPr>
              <a:t>the </a:t>
            </a:r>
            <a:r>
              <a:rPr lang="en-US" sz="800" dirty="0" err="1" smtClean="0">
                <a:solidFill>
                  <a:schemeClr val="accent6">
                    <a:lumMod val="50000"/>
                  </a:schemeClr>
                </a:solidFill>
                <a:latin typeface="Avenir Book"/>
                <a:ea typeface="Avenir Roman" charset="0"/>
                <a:cs typeface="Avenir Roman" charset="0"/>
              </a:rPr>
              <a:t>requierd</a:t>
            </a:r>
            <a:r>
              <a:rPr lang="en-US" sz="800" dirty="0" smtClean="0">
                <a:solidFill>
                  <a:schemeClr val="accent6">
                    <a:lumMod val="50000"/>
                  </a:schemeClr>
                </a:solidFill>
                <a:latin typeface="Avenir Book"/>
                <a:ea typeface="Avenir Roman" charset="0"/>
                <a:cs typeface="Avenir Roman" charset="0"/>
              </a:rPr>
              <a:t> results.</a:t>
            </a:r>
            <a:endParaRPr lang="en-US" sz="800" dirty="0">
              <a:solidFill>
                <a:schemeClr val="accent6">
                  <a:lumMod val="50000"/>
                </a:schemeClr>
              </a:solidFill>
              <a:latin typeface="Avenir Book"/>
              <a:ea typeface="Avenir Roman" charset="0"/>
              <a:cs typeface="Avenir Roman" charset="0"/>
            </a:endParaRPr>
          </a:p>
        </p:txBody>
      </p:sp>
      <p:sp>
        <p:nvSpPr>
          <p:cNvPr id="52" name="AutoShape 4"/>
          <p:cNvSpPr>
            <a:spLocks/>
          </p:cNvSpPr>
          <p:nvPr/>
        </p:nvSpPr>
        <p:spPr bwMode="auto">
          <a:xfrm>
            <a:off x="6098076" y="973365"/>
            <a:ext cx="3738038" cy="3127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150000"/>
              </a:lnSpc>
            </a:pPr>
            <a:r>
              <a:rPr lang="en-US" altLang="de-DE" sz="1600" dirty="0" smtClean="0">
                <a:solidFill>
                  <a:srgbClr val="0D7195"/>
                </a:solidFill>
                <a:latin typeface="Avenir Book"/>
                <a:ea typeface="Avenir Roman" charset="0"/>
                <a:cs typeface="Avenir Roman" charset="0"/>
              </a:rPr>
              <a:t>Tech Advisors Team</a:t>
            </a:r>
            <a:endParaRPr lang="en-US" altLang="de-DE" sz="1600" dirty="0">
              <a:solidFill>
                <a:srgbClr val="0D7195"/>
              </a:solidFill>
              <a:latin typeface="Avenir Book"/>
              <a:ea typeface="Avenir Roman" charset="0"/>
              <a:cs typeface="Avenir Roman" charset="0"/>
            </a:endParaRPr>
          </a:p>
        </p:txBody>
      </p:sp>
      <p:sp>
        <p:nvSpPr>
          <p:cNvPr id="53" name="Oval 52"/>
          <p:cNvSpPr/>
          <p:nvPr/>
        </p:nvSpPr>
        <p:spPr>
          <a:xfrm>
            <a:off x="6063900" y="3853511"/>
            <a:ext cx="667052" cy="688512"/>
          </a:xfrm>
          <a:prstGeom prst="ellipse">
            <a:avLst/>
          </a:prstGeom>
          <a:solidFill>
            <a:schemeClr val="tx2">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68575" tIns="34288" rIns="68575" bIns="34288" rtlCol="0" anchor="ctr"/>
          <a:lstStyle/>
          <a:p>
            <a:pPr algn="ctr"/>
            <a:endParaRPr lang="id-ID" sz="1350">
              <a:latin typeface="Avenir Roman" charset="0"/>
              <a:ea typeface="Avenir Roman" charset="0"/>
              <a:cs typeface="Avenir Roman" charset="0"/>
            </a:endParaRPr>
          </a:p>
        </p:txBody>
      </p:sp>
      <p:grpSp>
        <p:nvGrpSpPr>
          <p:cNvPr id="54" name="Group 53"/>
          <p:cNvGrpSpPr/>
          <p:nvPr/>
        </p:nvGrpSpPr>
        <p:grpSpPr>
          <a:xfrm>
            <a:off x="6226910" y="4012740"/>
            <a:ext cx="341387" cy="370730"/>
            <a:chOff x="4981576" y="3859346"/>
            <a:chExt cx="765176" cy="734880"/>
          </a:xfrm>
          <a:solidFill>
            <a:srgbClr val="384558"/>
          </a:solidFill>
        </p:grpSpPr>
        <p:sp>
          <p:nvSpPr>
            <p:cNvPr id="55" name="Freeform 871"/>
            <p:cNvSpPr>
              <a:spLocks/>
            </p:cNvSpPr>
            <p:nvPr/>
          </p:nvSpPr>
          <p:spPr bwMode="auto">
            <a:xfrm>
              <a:off x="4981576" y="4335463"/>
              <a:ext cx="765176" cy="258763"/>
            </a:xfrm>
            <a:custGeom>
              <a:avLst/>
              <a:gdLst>
                <a:gd name="T0" fmla="*/ 228 w 240"/>
                <a:gd name="T1" fmla="*/ 81 h 81"/>
                <a:gd name="T2" fmla="*/ 12 w 240"/>
                <a:gd name="T3" fmla="*/ 81 h 81"/>
                <a:gd name="T4" fmla="*/ 0 w 240"/>
                <a:gd name="T5" fmla="*/ 69 h 81"/>
                <a:gd name="T6" fmla="*/ 0 w 240"/>
                <a:gd name="T7" fmla="*/ 53 h 81"/>
                <a:gd name="T8" fmla="*/ 2 w 240"/>
                <a:gd name="T9" fmla="*/ 49 h 81"/>
                <a:gd name="T10" fmla="*/ 90 w 240"/>
                <a:gd name="T11" fmla="*/ 1 h 81"/>
                <a:gd name="T12" fmla="*/ 96 w 240"/>
                <a:gd name="T13" fmla="*/ 3 h 81"/>
                <a:gd name="T14" fmla="*/ 94 w 240"/>
                <a:gd name="T15" fmla="*/ 9 h 81"/>
                <a:gd name="T16" fmla="*/ 8 w 240"/>
                <a:gd name="T17" fmla="*/ 55 h 81"/>
                <a:gd name="T18" fmla="*/ 8 w 240"/>
                <a:gd name="T19" fmla="*/ 69 h 81"/>
                <a:gd name="T20" fmla="*/ 12 w 240"/>
                <a:gd name="T21" fmla="*/ 73 h 81"/>
                <a:gd name="T22" fmla="*/ 228 w 240"/>
                <a:gd name="T23" fmla="*/ 73 h 81"/>
                <a:gd name="T24" fmla="*/ 232 w 240"/>
                <a:gd name="T25" fmla="*/ 69 h 81"/>
                <a:gd name="T26" fmla="*/ 232 w 240"/>
                <a:gd name="T27" fmla="*/ 55 h 81"/>
                <a:gd name="T28" fmla="*/ 146 w 240"/>
                <a:gd name="T29" fmla="*/ 9 h 81"/>
                <a:gd name="T30" fmla="*/ 145 w 240"/>
                <a:gd name="T31" fmla="*/ 3 h 81"/>
                <a:gd name="T32" fmla="*/ 150 w 240"/>
                <a:gd name="T33" fmla="*/ 1 h 81"/>
                <a:gd name="T34" fmla="*/ 238 w 240"/>
                <a:gd name="T35" fmla="*/ 49 h 81"/>
                <a:gd name="T36" fmla="*/ 240 w 240"/>
                <a:gd name="T37" fmla="*/ 53 h 81"/>
                <a:gd name="T38" fmla="*/ 240 w 240"/>
                <a:gd name="T39" fmla="*/ 69 h 81"/>
                <a:gd name="T40" fmla="*/ 228 w 240"/>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81">
                  <a:moveTo>
                    <a:pt x="228" y="81"/>
                  </a:moveTo>
                  <a:cubicBezTo>
                    <a:pt x="12" y="81"/>
                    <a:pt x="12" y="81"/>
                    <a:pt x="12" y="81"/>
                  </a:cubicBezTo>
                  <a:cubicBezTo>
                    <a:pt x="5" y="81"/>
                    <a:pt x="0" y="76"/>
                    <a:pt x="0" y="69"/>
                  </a:cubicBezTo>
                  <a:cubicBezTo>
                    <a:pt x="0" y="53"/>
                    <a:pt x="0" y="53"/>
                    <a:pt x="0" y="53"/>
                  </a:cubicBezTo>
                  <a:cubicBezTo>
                    <a:pt x="0" y="52"/>
                    <a:pt x="1" y="50"/>
                    <a:pt x="2" y="49"/>
                  </a:cubicBezTo>
                  <a:cubicBezTo>
                    <a:pt x="90" y="1"/>
                    <a:pt x="90" y="1"/>
                    <a:pt x="90" y="1"/>
                  </a:cubicBezTo>
                  <a:cubicBezTo>
                    <a:pt x="92" y="0"/>
                    <a:pt x="94" y="1"/>
                    <a:pt x="96" y="3"/>
                  </a:cubicBezTo>
                  <a:cubicBezTo>
                    <a:pt x="97" y="5"/>
                    <a:pt x="96" y="7"/>
                    <a:pt x="94" y="9"/>
                  </a:cubicBezTo>
                  <a:cubicBezTo>
                    <a:pt x="8" y="55"/>
                    <a:pt x="8" y="55"/>
                    <a:pt x="8" y="55"/>
                  </a:cubicBezTo>
                  <a:cubicBezTo>
                    <a:pt x="8" y="69"/>
                    <a:pt x="8" y="69"/>
                    <a:pt x="8" y="69"/>
                  </a:cubicBezTo>
                  <a:cubicBezTo>
                    <a:pt x="8" y="71"/>
                    <a:pt x="10" y="73"/>
                    <a:pt x="12" y="73"/>
                  </a:cubicBezTo>
                  <a:cubicBezTo>
                    <a:pt x="228" y="73"/>
                    <a:pt x="228" y="73"/>
                    <a:pt x="228" y="73"/>
                  </a:cubicBezTo>
                  <a:cubicBezTo>
                    <a:pt x="230" y="73"/>
                    <a:pt x="232" y="71"/>
                    <a:pt x="232" y="69"/>
                  </a:cubicBezTo>
                  <a:cubicBezTo>
                    <a:pt x="232" y="55"/>
                    <a:pt x="232" y="55"/>
                    <a:pt x="232" y="55"/>
                  </a:cubicBezTo>
                  <a:cubicBezTo>
                    <a:pt x="146" y="9"/>
                    <a:pt x="146" y="9"/>
                    <a:pt x="146" y="9"/>
                  </a:cubicBezTo>
                  <a:cubicBezTo>
                    <a:pt x="144" y="7"/>
                    <a:pt x="144" y="5"/>
                    <a:pt x="145" y="3"/>
                  </a:cubicBezTo>
                  <a:cubicBezTo>
                    <a:pt x="146" y="1"/>
                    <a:pt x="148" y="0"/>
                    <a:pt x="150" y="1"/>
                  </a:cubicBezTo>
                  <a:cubicBezTo>
                    <a:pt x="238" y="49"/>
                    <a:pt x="238" y="49"/>
                    <a:pt x="238" y="49"/>
                  </a:cubicBezTo>
                  <a:cubicBezTo>
                    <a:pt x="239" y="50"/>
                    <a:pt x="240" y="52"/>
                    <a:pt x="240" y="53"/>
                  </a:cubicBezTo>
                  <a:cubicBezTo>
                    <a:pt x="240" y="69"/>
                    <a:pt x="240" y="69"/>
                    <a:pt x="240" y="69"/>
                  </a:cubicBezTo>
                  <a:cubicBezTo>
                    <a:pt x="240" y="76"/>
                    <a:pt x="235" y="81"/>
                    <a:pt x="228" y="81"/>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sp>
          <p:nvSpPr>
            <p:cNvPr id="56" name="Freeform 872"/>
            <p:cNvSpPr>
              <a:spLocks/>
            </p:cNvSpPr>
            <p:nvPr/>
          </p:nvSpPr>
          <p:spPr bwMode="auto">
            <a:xfrm>
              <a:off x="5160964" y="3859346"/>
              <a:ext cx="407988" cy="536575"/>
            </a:xfrm>
            <a:custGeom>
              <a:avLst/>
              <a:gdLst>
                <a:gd name="T0" fmla="*/ 92 w 128"/>
                <a:gd name="T1" fmla="*/ 168 h 169"/>
                <a:gd name="T2" fmla="*/ 89 w 128"/>
                <a:gd name="T3" fmla="*/ 166 h 169"/>
                <a:gd name="T4" fmla="*/ 90 w 128"/>
                <a:gd name="T5" fmla="*/ 161 h 169"/>
                <a:gd name="T6" fmla="*/ 120 w 128"/>
                <a:gd name="T7" fmla="*/ 95 h 169"/>
                <a:gd name="T8" fmla="*/ 120 w 128"/>
                <a:gd name="T9" fmla="*/ 50 h 169"/>
                <a:gd name="T10" fmla="*/ 64 w 128"/>
                <a:gd name="T11" fmla="*/ 8 h 169"/>
                <a:gd name="T12" fmla="*/ 64 w 128"/>
                <a:gd name="T13" fmla="*/ 8 h 169"/>
                <a:gd name="T14" fmla="*/ 8 w 128"/>
                <a:gd name="T15" fmla="*/ 50 h 169"/>
                <a:gd name="T16" fmla="*/ 8 w 128"/>
                <a:gd name="T17" fmla="*/ 95 h 169"/>
                <a:gd name="T18" fmla="*/ 38 w 128"/>
                <a:gd name="T19" fmla="*/ 161 h 169"/>
                <a:gd name="T20" fmla="*/ 39 w 128"/>
                <a:gd name="T21" fmla="*/ 166 h 169"/>
                <a:gd name="T22" fmla="*/ 34 w 128"/>
                <a:gd name="T23" fmla="*/ 167 h 169"/>
                <a:gd name="T24" fmla="*/ 0 w 128"/>
                <a:gd name="T25" fmla="*/ 95 h 169"/>
                <a:gd name="T26" fmla="*/ 0 w 128"/>
                <a:gd name="T27" fmla="*/ 50 h 169"/>
                <a:gd name="T28" fmla="*/ 0 w 128"/>
                <a:gd name="T29" fmla="*/ 49 h 169"/>
                <a:gd name="T30" fmla="*/ 64 w 128"/>
                <a:gd name="T31" fmla="*/ 0 h 169"/>
                <a:gd name="T32" fmla="*/ 64 w 128"/>
                <a:gd name="T33" fmla="*/ 0 h 169"/>
                <a:gd name="T34" fmla="*/ 128 w 128"/>
                <a:gd name="T35" fmla="*/ 49 h 169"/>
                <a:gd name="T36" fmla="*/ 128 w 128"/>
                <a:gd name="T37" fmla="*/ 50 h 169"/>
                <a:gd name="T38" fmla="*/ 128 w 128"/>
                <a:gd name="T39" fmla="*/ 95 h 169"/>
                <a:gd name="T40" fmla="*/ 94 w 128"/>
                <a:gd name="T41" fmla="*/ 167 h 169"/>
                <a:gd name="T42" fmla="*/ 92 w 128"/>
                <a:gd name="T4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69">
                  <a:moveTo>
                    <a:pt x="92" y="168"/>
                  </a:moveTo>
                  <a:cubicBezTo>
                    <a:pt x="91" y="168"/>
                    <a:pt x="89" y="167"/>
                    <a:pt x="89" y="166"/>
                  </a:cubicBezTo>
                  <a:cubicBezTo>
                    <a:pt x="88" y="164"/>
                    <a:pt x="88" y="162"/>
                    <a:pt x="90" y="161"/>
                  </a:cubicBezTo>
                  <a:cubicBezTo>
                    <a:pt x="120" y="143"/>
                    <a:pt x="120" y="96"/>
                    <a:pt x="120" y="95"/>
                  </a:cubicBezTo>
                  <a:cubicBezTo>
                    <a:pt x="120" y="50"/>
                    <a:pt x="120" y="50"/>
                    <a:pt x="120" y="50"/>
                  </a:cubicBezTo>
                  <a:cubicBezTo>
                    <a:pt x="116" y="25"/>
                    <a:pt x="87" y="8"/>
                    <a:pt x="64" y="8"/>
                  </a:cubicBezTo>
                  <a:cubicBezTo>
                    <a:pt x="64" y="8"/>
                    <a:pt x="64" y="8"/>
                    <a:pt x="64" y="8"/>
                  </a:cubicBezTo>
                  <a:cubicBezTo>
                    <a:pt x="41" y="8"/>
                    <a:pt x="12" y="25"/>
                    <a:pt x="8" y="50"/>
                  </a:cubicBezTo>
                  <a:cubicBezTo>
                    <a:pt x="8" y="95"/>
                    <a:pt x="8" y="95"/>
                    <a:pt x="8" y="95"/>
                  </a:cubicBezTo>
                  <a:cubicBezTo>
                    <a:pt x="8" y="96"/>
                    <a:pt x="8" y="142"/>
                    <a:pt x="38" y="161"/>
                  </a:cubicBezTo>
                  <a:cubicBezTo>
                    <a:pt x="40" y="162"/>
                    <a:pt x="41" y="164"/>
                    <a:pt x="39" y="166"/>
                  </a:cubicBezTo>
                  <a:cubicBezTo>
                    <a:pt x="38" y="168"/>
                    <a:pt x="36" y="169"/>
                    <a:pt x="34" y="167"/>
                  </a:cubicBezTo>
                  <a:cubicBezTo>
                    <a:pt x="0" y="146"/>
                    <a:pt x="0" y="97"/>
                    <a:pt x="0" y="95"/>
                  </a:cubicBezTo>
                  <a:cubicBezTo>
                    <a:pt x="0" y="50"/>
                    <a:pt x="0" y="50"/>
                    <a:pt x="0" y="50"/>
                  </a:cubicBezTo>
                  <a:cubicBezTo>
                    <a:pt x="0" y="49"/>
                    <a:pt x="0" y="49"/>
                    <a:pt x="0" y="49"/>
                  </a:cubicBezTo>
                  <a:cubicBezTo>
                    <a:pt x="4" y="25"/>
                    <a:pt x="30" y="0"/>
                    <a:pt x="64" y="0"/>
                  </a:cubicBezTo>
                  <a:cubicBezTo>
                    <a:pt x="64" y="0"/>
                    <a:pt x="64" y="0"/>
                    <a:pt x="64" y="0"/>
                  </a:cubicBezTo>
                  <a:cubicBezTo>
                    <a:pt x="97" y="0"/>
                    <a:pt x="124" y="25"/>
                    <a:pt x="128" y="49"/>
                  </a:cubicBezTo>
                  <a:cubicBezTo>
                    <a:pt x="128" y="49"/>
                    <a:pt x="128" y="49"/>
                    <a:pt x="128" y="50"/>
                  </a:cubicBezTo>
                  <a:cubicBezTo>
                    <a:pt x="128" y="95"/>
                    <a:pt x="128" y="95"/>
                    <a:pt x="128" y="95"/>
                  </a:cubicBezTo>
                  <a:cubicBezTo>
                    <a:pt x="128" y="97"/>
                    <a:pt x="128" y="147"/>
                    <a:pt x="94" y="167"/>
                  </a:cubicBezTo>
                  <a:cubicBezTo>
                    <a:pt x="94" y="168"/>
                    <a:pt x="93" y="168"/>
                    <a:pt x="92" y="168"/>
                  </a:cubicBezTo>
                  <a:close/>
                </a:path>
              </a:pathLst>
            </a:custGeom>
            <a:grpFill/>
            <a:ln w="28575">
              <a:solidFill>
                <a:schemeClr val="bg1"/>
              </a:solidFill>
              <a:round/>
              <a:headEnd/>
              <a:tailEnd/>
            </a:ln>
            <a:extLst/>
          </p:spPr>
          <p:txBody>
            <a:bodyPr vert="horz" wrap="square" lIns="45720" tIns="22860" rIns="45720" bIns="22860" numCol="1" anchor="t" anchorCtr="0" compatLnSpc="1">
              <a:prstTxWarp prst="textNoShape">
                <a:avLst/>
              </a:prstTxWarp>
            </a:bodyPr>
            <a:lstStyle/>
            <a:p>
              <a:endParaRPr lang="fr-FR">
                <a:latin typeface="Avenir Roman" charset="0"/>
                <a:ea typeface="Avenir Roman" charset="0"/>
                <a:cs typeface="Avenir Roman" charset="0"/>
              </a:endParaRPr>
            </a:p>
          </p:txBody>
        </p:sp>
      </p:grpSp>
      <p:sp>
        <p:nvSpPr>
          <p:cNvPr id="58" name="Rectangle 1"/>
          <p:cNvSpPr>
            <a:spLocks noGrp="1"/>
          </p:cNvSpPr>
          <p:nvPr>
            <p:ph type="title"/>
          </p:nvPr>
        </p:nvSpPr>
        <p:spPr bwMode="auto">
          <a:xfrm>
            <a:off x="261565" y="116632"/>
            <a:ext cx="8270875" cy="533400"/>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r>
              <a:rPr lang="en-US" altLang="de-DE" sz="2000" b="1" dirty="0" smtClean="0">
                <a:solidFill>
                  <a:srgbClr val="0D7195"/>
                </a:solidFill>
                <a:latin typeface="Avenir Next Medium" charset="0"/>
                <a:ea typeface="Avenir Next Medium" charset="0"/>
                <a:cs typeface="Avenir Next Medium" charset="0"/>
                <a:sym typeface="Gill Sans MT" panose="020B0502020104020203" pitchFamily="34" charset="0"/>
              </a:rPr>
              <a:t>The Team</a:t>
            </a:r>
            <a:endParaRPr lang="en-US" altLang="de-DE" sz="2000" b="1" dirty="0">
              <a:solidFill>
                <a:srgbClr val="0D7195"/>
              </a:solidFill>
              <a:latin typeface="Avenir Next Medium" charset="0"/>
              <a:ea typeface="Avenir Next Medium" charset="0"/>
              <a:cs typeface="Avenir Next Medium" charset="0"/>
              <a:sym typeface="Gill Sans MT" panose="020B0502020104020203" pitchFamily="34" charset="0"/>
            </a:endParaRPr>
          </a:p>
        </p:txBody>
      </p:sp>
      <p:sp>
        <p:nvSpPr>
          <p:cNvPr id="59" name="Line 5"/>
          <p:cNvSpPr>
            <a:spLocks noChangeShapeType="1"/>
          </p:cNvSpPr>
          <p:nvPr/>
        </p:nvSpPr>
        <p:spPr bwMode="auto">
          <a:xfrm>
            <a:off x="323529" y="692696"/>
            <a:ext cx="1224135" cy="0"/>
          </a:xfrm>
          <a:prstGeom prst="line">
            <a:avLst/>
          </a:prstGeom>
          <a:ln>
            <a:solidFill>
              <a:srgbClr val="0D7195"/>
            </a:solidFill>
            <a:headEnd/>
            <a:tailEnd/>
          </a:ln>
          <a:extLst/>
        </p:spPr>
        <p:style>
          <a:lnRef idx="1">
            <a:schemeClr val="accent6"/>
          </a:lnRef>
          <a:fillRef idx="0">
            <a:schemeClr val="accent6"/>
          </a:fillRef>
          <a:effectRef idx="0">
            <a:schemeClr val="accent6"/>
          </a:effectRef>
          <a:fontRef idx="minor">
            <a:schemeClr val="tx1"/>
          </a:fontRef>
        </p:style>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877079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6" name="AutoShape 4"/>
          <p:cNvSpPr>
            <a:spLocks/>
          </p:cNvSpPr>
          <p:nvPr/>
        </p:nvSpPr>
        <p:spPr bwMode="auto">
          <a:xfrm>
            <a:off x="2670175" y="3365500"/>
            <a:ext cx="3473450" cy="30749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algn="ctr">
              <a:spcBef>
                <a:spcPts val="1200"/>
              </a:spcBef>
            </a:pPr>
            <a:endParaRPr lang="de-DE" altLang="de-DE" sz="1200" dirty="0">
              <a:solidFill>
                <a:srgbClr val="FCFFF1"/>
              </a:solidFill>
              <a:latin typeface="Gill Sans MT"/>
              <a:ea typeface="Times" panose="02020603050405020304" pitchFamily="18" charset="0"/>
              <a:cs typeface="Gill Sans MT"/>
              <a:sym typeface="Times" panose="02020603050405020304" pitchFamily="18" charset="0"/>
            </a:endParaRPr>
          </a:p>
          <a:p>
            <a:pPr algn="ctr">
              <a:spcBef>
                <a:spcPts val="1200"/>
              </a:spcBef>
            </a:pPr>
            <a:r>
              <a:rPr lang="de-DE" altLang="de-DE" sz="1700" dirty="0" err="1" smtClean="0">
                <a:solidFill>
                  <a:srgbClr val="FCFFF1"/>
                </a:solidFill>
                <a:latin typeface="Gill Sans MT"/>
                <a:ea typeface="Trebuchet MS" panose="020B0603020202020204" pitchFamily="34" charset="0"/>
                <a:cs typeface="Gill Sans MT"/>
                <a:sym typeface="Trebuchet MS" panose="020B0603020202020204" pitchFamily="34" charset="0"/>
              </a:rPr>
              <a:t>Bridgemark</a:t>
            </a:r>
            <a:r>
              <a:rPr lang="de-DE" altLang="de-DE" sz="1700" dirty="0" smtClean="0">
                <a:solidFill>
                  <a:srgbClr val="FCFFF1"/>
                </a:solidFill>
                <a:latin typeface="Gill Sans MT"/>
                <a:ea typeface="Trebuchet MS" panose="020B0603020202020204" pitchFamily="34" charset="0"/>
                <a:cs typeface="Gill Sans MT"/>
                <a:sym typeface="Trebuchet MS" panose="020B0603020202020204" pitchFamily="34" charset="0"/>
              </a:rPr>
              <a:t> </a:t>
            </a:r>
            <a:endParaRPr lang="de-DE" altLang="de-DE" sz="1200" dirty="0">
              <a:solidFill>
                <a:srgbClr val="FCFFF1"/>
              </a:solidFill>
              <a:latin typeface="Gill Sans MT"/>
              <a:ea typeface="Times" panose="02020603050405020304" pitchFamily="18" charset="0"/>
              <a:cs typeface="Gill Sans MT"/>
              <a:sym typeface="Times" panose="02020603050405020304" pitchFamily="18" charset="0"/>
            </a:endParaRPr>
          </a:p>
          <a:p>
            <a:pPr algn="ctr">
              <a:spcBef>
                <a:spcPts val="1200"/>
              </a:spcBef>
            </a:pPr>
            <a:r>
              <a:rPr lang="de-DE" altLang="de-DE" sz="1700" dirty="0">
                <a:solidFill>
                  <a:srgbClr val="FCFFF1"/>
                </a:solidFill>
                <a:latin typeface="Gill Sans MT"/>
                <a:ea typeface="Trebuchet MS" panose="020B0603020202020204" pitchFamily="34" charset="0"/>
                <a:cs typeface="Gill Sans MT"/>
                <a:sym typeface="Trebuchet MS" panose="020B0603020202020204" pitchFamily="34" charset="0"/>
              </a:rPr>
              <a:t>Bleicherweg 14</a:t>
            </a:r>
          </a:p>
          <a:p>
            <a:pPr algn="ctr">
              <a:spcBef>
                <a:spcPts val="1200"/>
              </a:spcBef>
            </a:pPr>
            <a:r>
              <a:rPr lang="de-DE" altLang="de-DE" sz="1700" dirty="0" err="1">
                <a:solidFill>
                  <a:srgbClr val="FCFFF1"/>
                </a:solidFill>
                <a:latin typeface="Gill Sans MT"/>
                <a:ea typeface="Trebuchet MS" panose="020B0603020202020204" pitchFamily="34" charset="0"/>
                <a:cs typeface="Gill Sans MT"/>
                <a:sym typeface="Trebuchet MS" panose="020B0603020202020204" pitchFamily="34" charset="0"/>
              </a:rPr>
              <a:t>Zurich</a:t>
            </a:r>
            <a:r>
              <a:rPr lang="de-DE" altLang="de-DE" sz="1700" dirty="0">
                <a:solidFill>
                  <a:srgbClr val="FCFFF1"/>
                </a:solidFill>
                <a:latin typeface="Gill Sans MT"/>
                <a:ea typeface="Trebuchet MS" panose="020B0603020202020204" pitchFamily="34" charset="0"/>
                <a:cs typeface="Gill Sans MT"/>
                <a:sym typeface="Trebuchet MS" panose="020B0603020202020204" pitchFamily="34" charset="0"/>
              </a:rPr>
              <a:t> 8002</a:t>
            </a:r>
            <a:endParaRPr lang="de-DE" altLang="de-DE" sz="1200" dirty="0">
              <a:solidFill>
                <a:srgbClr val="FCFFF1"/>
              </a:solidFill>
              <a:latin typeface="Gill Sans MT"/>
              <a:ea typeface="Times" panose="02020603050405020304" pitchFamily="18" charset="0"/>
              <a:cs typeface="Gill Sans MT"/>
              <a:sym typeface="Times" panose="02020603050405020304" pitchFamily="18" charset="0"/>
            </a:endParaRPr>
          </a:p>
          <a:p>
            <a:pPr algn="ctr">
              <a:spcBef>
                <a:spcPts val="1200"/>
              </a:spcBef>
            </a:pPr>
            <a:r>
              <a:rPr lang="de-DE" altLang="de-DE" sz="1700" dirty="0">
                <a:solidFill>
                  <a:srgbClr val="FCFFF1"/>
                </a:solidFill>
                <a:latin typeface="Gill Sans MT"/>
                <a:ea typeface="Trebuchet MS" panose="020B0603020202020204" pitchFamily="34" charset="0"/>
                <a:cs typeface="Gill Sans MT"/>
                <a:sym typeface="Trebuchet MS" panose="020B0603020202020204" pitchFamily="34" charset="0"/>
              </a:rPr>
              <a:t>Tel: +</a:t>
            </a:r>
            <a:r>
              <a:rPr lang="de-DE" altLang="de-DE" sz="1700" dirty="0" smtClean="0">
                <a:solidFill>
                  <a:srgbClr val="FCFFF1"/>
                </a:solidFill>
                <a:latin typeface="Gill Sans MT"/>
                <a:ea typeface="Trebuchet MS" panose="020B0603020202020204" pitchFamily="34" charset="0"/>
                <a:cs typeface="Gill Sans MT"/>
                <a:sym typeface="Trebuchet MS" panose="020B0603020202020204" pitchFamily="34" charset="0"/>
              </a:rPr>
              <a:t>41 79 952 8443 </a:t>
            </a:r>
            <a:endParaRPr lang="de-DE" altLang="de-DE" sz="1700" dirty="0">
              <a:solidFill>
                <a:srgbClr val="FCFFF1"/>
              </a:solidFill>
              <a:latin typeface="Gill Sans MT"/>
              <a:ea typeface="Trebuchet MS" panose="020B0603020202020204" pitchFamily="34" charset="0"/>
              <a:cs typeface="Gill Sans MT"/>
              <a:sym typeface="Trebuchet MS" panose="020B0603020202020204" pitchFamily="34" charset="0"/>
            </a:endParaRPr>
          </a:p>
          <a:p>
            <a:pPr algn="ctr">
              <a:spcBef>
                <a:spcPts val="1200"/>
              </a:spcBef>
            </a:pPr>
            <a:r>
              <a:rPr lang="de-DE" altLang="de-DE" sz="1700" dirty="0" smtClean="0">
                <a:solidFill>
                  <a:srgbClr val="FCFFF1"/>
                </a:solidFill>
                <a:latin typeface="Gill Sans MT"/>
                <a:ea typeface="Trebuchet MS" panose="020B0603020202020204" pitchFamily="34" charset="0"/>
                <a:cs typeface="Gill Sans MT"/>
                <a:sym typeface="Trebuchet MS" panose="020B0603020202020204" pitchFamily="34" charset="0"/>
              </a:rPr>
              <a:t>Email: </a:t>
            </a:r>
            <a:r>
              <a:rPr lang="de-DE" altLang="de-DE" sz="1700" dirty="0" err="1" smtClean="0">
                <a:solidFill>
                  <a:srgbClr val="FCFFF1"/>
                </a:solidFill>
                <a:latin typeface="Gill Sans MT"/>
                <a:ea typeface="Trebuchet MS" panose="020B0603020202020204" pitchFamily="34" charset="0"/>
                <a:cs typeface="Gill Sans MT"/>
                <a:sym typeface="Trebuchet MS" panose="020B0603020202020204" pitchFamily="34" charset="0"/>
              </a:rPr>
              <a:t>sh</a:t>
            </a:r>
            <a:r>
              <a:rPr lang="de-DE" altLang="de-DE" sz="1700" dirty="0" err="1">
                <a:solidFill>
                  <a:srgbClr val="FCFFF1"/>
                </a:solidFill>
                <a:latin typeface="Gill Sans MT"/>
                <a:ea typeface="Trebuchet MS" panose="020B0603020202020204" pitchFamily="34" charset="0"/>
                <a:cs typeface="Gill Sans MT"/>
                <a:sym typeface="Trebuchet MS" panose="020B0603020202020204" pitchFamily="34" charset="0"/>
              </a:rPr>
              <a:t>@navcapital.ch</a:t>
            </a:r>
            <a:r>
              <a:rPr lang="de-DE" altLang="de-DE" sz="1700" dirty="0">
                <a:solidFill>
                  <a:srgbClr val="FCFFF1"/>
                </a:solidFill>
                <a:latin typeface="Gill Sans MT"/>
                <a:ea typeface="Trebuchet MS" panose="020B0603020202020204" pitchFamily="34" charset="0"/>
                <a:cs typeface="Gill Sans MT"/>
                <a:sym typeface="Trebuchet MS" panose="020B0603020202020204" pitchFamily="34" charset="0"/>
              </a:rPr>
              <a:t> </a:t>
            </a:r>
            <a:endParaRPr lang="de-DE" altLang="de-DE" sz="1200" dirty="0">
              <a:latin typeface="Gill Sans MT"/>
              <a:ea typeface="Times" panose="02020603050405020304" pitchFamily="18" charset="0"/>
              <a:cs typeface="Gill Sans MT"/>
              <a:sym typeface="Times" panose="02020603050405020304" pitchFamily="18" charset="0"/>
            </a:endParaRPr>
          </a:p>
        </p:txBody>
      </p:sp>
      <p:sp>
        <p:nvSpPr>
          <p:cNvPr id="3" name="Rectangle 2"/>
          <p:cNvSpPr/>
          <p:nvPr/>
        </p:nvSpPr>
        <p:spPr bwMode="auto">
          <a:xfrm>
            <a:off x="334963" y="332656"/>
            <a:ext cx="3516957" cy="1008112"/>
          </a:xfrm>
          <a:prstGeom prst="rect">
            <a:avLst/>
          </a:prstGeom>
          <a:solidFill>
            <a:schemeClr val="tx1"/>
          </a:solidFill>
          <a:ln w="22225" cap="rnd" cmpd="sng" algn="ctr">
            <a:solidFill>
              <a:schemeClr val="tx1"/>
            </a:solid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7" name="Rectangle 6"/>
          <p:cNvSpPr/>
          <p:nvPr/>
        </p:nvSpPr>
        <p:spPr bwMode="auto">
          <a:xfrm>
            <a:off x="107505" y="959130"/>
            <a:ext cx="2952328" cy="972188"/>
          </a:xfrm>
          <a:prstGeom prst="rect">
            <a:avLst/>
          </a:prstGeom>
          <a:solidFill>
            <a:schemeClr val="tx1"/>
          </a:solidFill>
          <a:ln w="22225" cap="rnd" cmpd="sng" algn="ctr">
            <a:solidFill>
              <a:schemeClr val="tx1"/>
            </a:solid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8" name="Rectangle 7"/>
          <p:cNvSpPr/>
          <p:nvPr/>
        </p:nvSpPr>
        <p:spPr bwMode="auto">
          <a:xfrm>
            <a:off x="0" y="1"/>
            <a:ext cx="5148064" cy="6885384"/>
          </a:xfrm>
          <a:prstGeom prst="rect">
            <a:avLst/>
          </a:prstGeom>
          <a:solidFill>
            <a:schemeClr val="tx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4800" u="none" strike="noStrike" cap="none" normalizeH="0" baseline="0" dirty="0" smtClean="0">
              <a:ln>
                <a:noFill/>
              </a:ln>
              <a:solidFill>
                <a:schemeClr val="bg1"/>
              </a:solidFill>
              <a:effectLst/>
              <a:latin typeface="Avenir Next Ultra Light" charset="0"/>
              <a:ea typeface="Avenir Next Ultra Light" charset="0"/>
              <a:cs typeface="Avenir Next Ultra Light" charset="0"/>
              <a:sym typeface="Gill Sans MT" panose="020B0502020104020203" pitchFamily="34" charset="0"/>
            </a:endParaRPr>
          </a:p>
        </p:txBody>
      </p:sp>
      <p:sp>
        <p:nvSpPr>
          <p:cNvPr id="5" name="TextBox 4"/>
          <p:cNvSpPr txBox="1"/>
          <p:nvPr/>
        </p:nvSpPr>
        <p:spPr>
          <a:xfrm>
            <a:off x="452091" y="354739"/>
            <a:ext cx="3632398" cy="1107996"/>
          </a:xfrm>
          <a:prstGeom prst="rect">
            <a:avLst/>
          </a:prstGeom>
          <a:noFill/>
        </p:spPr>
        <p:txBody>
          <a:bodyPr wrap="square" rtlCol="0">
            <a:spAutoFit/>
          </a:bodyPr>
          <a:lstStyle/>
          <a:p>
            <a:r>
              <a:rPr lang="en-US" sz="4800" dirty="0">
                <a:solidFill>
                  <a:schemeClr val="bg1"/>
                </a:solidFill>
                <a:latin typeface="Avenir Next Ultra Light" charset="0"/>
                <a:ea typeface="Avenir Next Ultra Light" charset="0"/>
                <a:cs typeface="Avenir Next Ultra Light" charset="0"/>
              </a:rPr>
              <a:t>CONTACT</a:t>
            </a:r>
          </a:p>
          <a:p>
            <a:endParaRPr lang="en-US" dirty="0"/>
          </a:p>
        </p:txBody>
      </p:sp>
      <p:sp>
        <p:nvSpPr>
          <p:cNvPr id="6" name="TextBox 5"/>
          <p:cNvSpPr txBox="1"/>
          <p:nvPr/>
        </p:nvSpPr>
        <p:spPr>
          <a:xfrm>
            <a:off x="531735" y="1196752"/>
            <a:ext cx="2739340" cy="4893647"/>
          </a:xfrm>
          <a:prstGeom prst="rect">
            <a:avLst/>
          </a:prstGeom>
          <a:noFill/>
        </p:spPr>
        <p:txBody>
          <a:bodyPr wrap="none" rtlCol="0">
            <a:spAutoFit/>
          </a:bodyPr>
          <a:lstStyle/>
          <a:p>
            <a:endParaRPr lang="en-US" sz="1200" b="1" dirty="0" smtClean="0">
              <a:solidFill>
                <a:schemeClr val="bg1"/>
              </a:solidFill>
              <a:latin typeface="Avenir Next" charset="0"/>
              <a:ea typeface="Avenir Next" charset="0"/>
              <a:cs typeface="Avenir Next" charset="0"/>
            </a:endParaRPr>
          </a:p>
          <a:p>
            <a:endParaRPr lang="en-US" sz="1200" b="1" dirty="0" smtClean="0">
              <a:solidFill>
                <a:schemeClr val="bg1"/>
              </a:solidFill>
              <a:latin typeface="Avenir Next" charset="0"/>
              <a:ea typeface="Avenir Next" charset="0"/>
              <a:cs typeface="Avenir Next" charset="0"/>
            </a:endParaRPr>
          </a:p>
          <a:p>
            <a:endParaRPr lang="en-US" sz="1200" b="1" dirty="0">
              <a:solidFill>
                <a:schemeClr val="bg1"/>
              </a:solidFill>
              <a:latin typeface="Avenir Next" charset="0"/>
              <a:ea typeface="Avenir Next" charset="0"/>
              <a:cs typeface="Avenir Next" charset="0"/>
            </a:endParaRPr>
          </a:p>
          <a:p>
            <a:endParaRPr lang="en-US" sz="1200" b="1" dirty="0">
              <a:solidFill>
                <a:schemeClr val="bg1"/>
              </a:solidFill>
              <a:latin typeface="Avenir Next" charset="0"/>
              <a:ea typeface="Avenir Next" charset="0"/>
              <a:cs typeface="Avenir Next" charset="0"/>
            </a:endParaRPr>
          </a:p>
          <a:p>
            <a:endParaRPr lang="en-US" sz="1200" b="1" dirty="0">
              <a:solidFill>
                <a:schemeClr val="bg1"/>
              </a:solidFill>
              <a:latin typeface="Avenir Next" charset="0"/>
              <a:ea typeface="Avenir Next" charset="0"/>
              <a:cs typeface="Avenir Next" charset="0"/>
            </a:endParaRPr>
          </a:p>
          <a:p>
            <a:r>
              <a:rPr lang="en-US" sz="1200" b="1" dirty="0" smtClean="0">
                <a:solidFill>
                  <a:schemeClr val="bg1"/>
                </a:solidFill>
                <a:latin typeface="Avenir Book"/>
                <a:ea typeface="Avenir Next" charset="0"/>
                <a:cs typeface="Avenir Next" charset="0"/>
              </a:rPr>
              <a:t>STEVEN HOFFMANN</a:t>
            </a:r>
          </a:p>
          <a:p>
            <a:endParaRPr lang="en-US" sz="1200" b="1" dirty="0" smtClean="0">
              <a:solidFill>
                <a:schemeClr val="bg1"/>
              </a:solidFill>
              <a:latin typeface="Avenir Book"/>
              <a:ea typeface="Avenir Next" charset="0"/>
              <a:cs typeface="Avenir Next" charset="0"/>
            </a:endParaRPr>
          </a:p>
          <a:p>
            <a:endParaRPr lang="en-US" sz="1200" b="1" dirty="0">
              <a:solidFill>
                <a:schemeClr val="bg1"/>
              </a:solidFill>
              <a:latin typeface="Avenir Book"/>
              <a:ea typeface="Avenir Next" charset="0"/>
              <a:cs typeface="Avenir Next" charset="0"/>
            </a:endParaRPr>
          </a:p>
          <a:p>
            <a:r>
              <a:rPr lang="en-US" sz="1200" dirty="0">
                <a:solidFill>
                  <a:schemeClr val="bg1"/>
                </a:solidFill>
                <a:latin typeface="Avenir Book"/>
                <a:ea typeface="Avenir Next" charset="0"/>
                <a:cs typeface="Avenir Next" charset="0"/>
              </a:rPr>
              <a:t>email: </a:t>
            </a:r>
            <a:r>
              <a:rPr lang="en-US" sz="1200" dirty="0" err="1">
                <a:solidFill>
                  <a:schemeClr val="bg1"/>
                </a:solidFill>
                <a:latin typeface="Avenir Book"/>
                <a:ea typeface="Avenir Next" charset="0"/>
                <a:cs typeface="Avenir Next" charset="0"/>
              </a:rPr>
              <a:t>sh@bridgemark-advisors.com</a:t>
            </a:r>
            <a:endParaRPr lang="en-US" sz="1200" dirty="0">
              <a:solidFill>
                <a:schemeClr val="bg1"/>
              </a:solidFill>
              <a:latin typeface="Avenir Book"/>
              <a:ea typeface="Avenir Next" charset="0"/>
              <a:cs typeface="Avenir Next" charset="0"/>
            </a:endParaRPr>
          </a:p>
          <a:p>
            <a:r>
              <a:rPr lang="en-US" sz="1200" dirty="0" smtClean="0">
                <a:solidFill>
                  <a:schemeClr val="bg1"/>
                </a:solidFill>
                <a:latin typeface="Avenir Book"/>
                <a:ea typeface="Avenir Next" charset="0"/>
                <a:cs typeface="Avenir Next" charset="0"/>
              </a:rPr>
              <a:t>phone</a:t>
            </a:r>
            <a:r>
              <a:rPr lang="en-US" sz="1200" dirty="0">
                <a:solidFill>
                  <a:schemeClr val="bg1"/>
                </a:solidFill>
                <a:latin typeface="Avenir Book"/>
                <a:ea typeface="Avenir Next" charset="0"/>
                <a:cs typeface="Avenir Next" charset="0"/>
              </a:rPr>
              <a:t>: 1.647.986.5355 </a:t>
            </a:r>
            <a:br>
              <a:rPr lang="en-US" sz="1200" dirty="0">
                <a:solidFill>
                  <a:schemeClr val="bg1"/>
                </a:solidFill>
                <a:latin typeface="Avenir Book"/>
                <a:ea typeface="Avenir Next" charset="0"/>
                <a:cs typeface="Avenir Next" charset="0"/>
              </a:rPr>
            </a:br>
            <a:endParaRPr lang="en-US" sz="1200" dirty="0">
              <a:solidFill>
                <a:schemeClr val="bg1"/>
              </a:solidFill>
              <a:latin typeface="Avenir Book"/>
              <a:ea typeface="Avenir Next" charset="0"/>
              <a:cs typeface="Avenir Next" charset="0"/>
            </a:endParaRPr>
          </a:p>
          <a:p>
            <a:endParaRPr lang="en-US" sz="1200" dirty="0" smtClean="0">
              <a:solidFill>
                <a:schemeClr val="bg1"/>
              </a:solidFill>
              <a:latin typeface="Avenir Book"/>
              <a:ea typeface="Avenir Next" charset="0"/>
              <a:cs typeface="Avenir Next" charset="0"/>
            </a:endParaRPr>
          </a:p>
          <a:p>
            <a:r>
              <a:rPr lang="en-US" sz="1200" dirty="0">
                <a:solidFill>
                  <a:schemeClr val="bg1"/>
                </a:solidFill>
                <a:latin typeface="Avenir Book"/>
                <a:ea typeface="Avenir Next" charset="0"/>
                <a:cs typeface="Avenir Next" charset="0"/>
              </a:rPr>
              <a:t>First Canadian Place</a:t>
            </a:r>
          </a:p>
          <a:p>
            <a:r>
              <a:rPr lang="en-US" sz="1200" dirty="0">
                <a:solidFill>
                  <a:schemeClr val="bg1"/>
                </a:solidFill>
                <a:latin typeface="Avenir Book"/>
                <a:ea typeface="Avenir Next" charset="0"/>
                <a:cs typeface="Avenir Next" charset="0"/>
              </a:rPr>
              <a:t>100 King Street </a:t>
            </a:r>
            <a:r>
              <a:rPr lang="en-US" sz="1200" dirty="0" smtClean="0">
                <a:solidFill>
                  <a:schemeClr val="bg1"/>
                </a:solidFill>
                <a:latin typeface="Avenir Book"/>
                <a:ea typeface="Avenir Next" charset="0"/>
                <a:cs typeface="Avenir Next" charset="0"/>
              </a:rPr>
              <a:t>West, Suite 5700</a:t>
            </a:r>
          </a:p>
          <a:p>
            <a:r>
              <a:rPr lang="en-US" sz="1200" dirty="0" smtClean="0">
                <a:solidFill>
                  <a:schemeClr val="bg1"/>
                </a:solidFill>
                <a:latin typeface="Avenir Book"/>
                <a:ea typeface="Avenir Next" charset="0"/>
                <a:cs typeface="Avenir Next" charset="0"/>
              </a:rPr>
              <a:t>Toronto</a:t>
            </a:r>
            <a:r>
              <a:rPr lang="en-US" sz="1200" dirty="0">
                <a:solidFill>
                  <a:schemeClr val="bg1"/>
                </a:solidFill>
                <a:latin typeface="Avenir Book"/>
                <a:ea typeface="Avenir Next" charset="0"/>
                <a:cs typeface="Avenir Next" charset="0"/>
              </a:rPr>
              <a:t>, ON </a:t>
            </a:r>
            <a:r>
              <a:rPr lang="en-US" sz="1200" dirty="0" smtClean="0">
                <a:solidFill>
                  <a:schemeClr val="bg1"/>
                </a:solidFill>
                <a:latin typeface="Avenir Book"/>
                <a:ea typeface="Avenir Next" charset="0"/>
                <a:cs typeface="Avenir Next" charset="0"/>
              </a:rPr>
              <a:t>M5X 1C7</a:t>
            </a:r>
            <a:endParaRPr lang="en-US" sz="1200" dirty="0">
              <a:solidFill>
                <a:schemeClr val="bg1"/>
              </a:solidFill>
              <a:latin typeface="Avenir Book"/>
              <a:ea typeface="Avenir Next" charset="0"/>
              <a:cs typeface="Avenir Next" charset="0"/>
            </a:endParaRPr>
          </a:p>
          <a:p>
            <a:r>
              <a:rPr lang="en-US" sz="1200" dirty="0">
                <a:solidFill>
                  <a:schemeClr val="bg1"/>
                </a:solidFill>
                <a:latin typeface="Avenir Book"/>
                <a:ea typeface="Avenir Next" charset="0"/>
                <a:cs typeface="Avenir Next" charset="0"/>
              </a:rPr>
              <a:t/>
            </a:r>
            <a:br>
              <a:rPr lang="en-US" sz="1200" dirty="0">
                <a:solidFill>
                  <a:schemeClr val="bg1"/>
                </a:solidFill>
                <a:latin typeface="Avenir Book"/>
                <a:ea typeface="Avenir Next" charset="0"/>
                <a:cs typeface="Avenir Next" charset="0"/>
              </a:rPr>
            </a:br>
            <a:r>
              <a:rPr lang="en-US" sz="1200" dirty="0">
                <a:solidFill>
                  <a:schemeClr val="bg1"/>
                </a:solidFill>
                <a:latin typeface="Avenir Next" charset="0"/>
                <a:ea typeface="Avenir Next" charset="0"/>
                <a:cs typeface="Avenir Next" charset="0"/>
              </a:rPr>
              <a:t/>
            </a:r>
            <a:br>
              <a:rPr lang="en-US" sz="1200" dirty="0">
                <a:solidFill>
                  <a:schemeClr val="bg1"/>
                </a:solidFill>
                <a:latin typeface="Avenir Next" charset="0"/>
                <a:ea typeface="Avenir Next" charset="0"/>
                <a:cs typeface="Avenir Next" charset="0"/>
              </a:rPr>
            </a:br>
            <a:endParaRPr lang="en-US" sz="1200" dirty="0" smtClean="0">
              <a:solidFill>
                <a:schemeClr val="bg1"/>
              </a:solidFill>
              <a:latin typeface="Avenir Next" charset="0"/>
              <a:ea typeface="Avenir Next" charset="0"/>
              <a:cs typeface="Avenir Next" charset="0"/>
            </a:endParaRPr>
          </a:p>
          <a:p>
            <a:endParaRPr lang="en-US" sz="1200" dirty="0" smtClean="0">
              <a:solidFill>
                <a:schemeClr val="bg1"/>
              </a:solidFill>
              <a:latin typeface="Avenir Next" charset="0"/>
              <a:ea typeface="Avenir Next" charset="0"/>
              <a:cs typeface="Avenir Next" charset="0"/>
            </a:endParaRPr>
          </a:p>
          <a:p>
            <a:endParaRPr lang="en-US" sz="1200" dirty="0">
              <a:solidFill>
                <a:schemeClr val="bg1"/>
              </a:solidFill>
              <a:latin typeface="Avenir Next" charset="0"/>
              <a:ea typeface="Avenir Next" charset="0"/>
              <a:cs typeface="Avenir Next" charset="0"/>
            </a:endParaRPr>
          </a:p>
          <a:p>
            <a:endParaRPr lang="en-US" sz="1200" dirty="0" smtClean="0">
              <a:solidFill>
                <a:schemeClr val="bg1"/>
              </a:solidFill>
              <a:latin typeface="Avenir Next" charset="0"/>
              <a:ea typeface="Avenir Next" charset="0"/>
              <a:cs typeface="Avenir Next" charset="0"/>
            </a:endParaRPr>
          </a:p>
          <a:p>
            <a:endParaRPr lang="en-US" sz="1200" dirty="0" smtClean="0">
              <a:solidFill>
                <a:schemeClr val="bg1"/>
              </a:solidFill>
              <a:latin typeface="Avenir Next" charset="0"/>
              <a:ea typeface="Avenir Next" charset="0"/>
              <a:cs typeface="Avenir Next" charset="0"/>
            </a:endParaRPr>
          </a:p>
          <a:p>
            <a:endParaRPr lang="en-US" sz="1200" dirty="0">
              <a:solidFill>
                <a:schemeClr val="bg1"/>
              </a:solidFill>
              <a:latin typeface="Avenir Next" charset="0"/>
              <a:ea typeface="Avenir Next" charset="0"/>
              <a:cs typeface="Avenir Next" charset="0"/>
            </a:endParaRPr>
          </a:p>
          <a:p>
            <a:r>
              <a:rPr lang="en-US" sz="1200" dirty="0">
                <a:solidFill>
                  <a:schemeClr val="bg1"/>
                </a:solidFill>
                <a:latin typeface="Avenir Next" charset="0"/>
                <a:ea typeface="Avenir Next" charset="0"/>
                <a:cs typeface="Avenir Next" charset="0"/>
              </a:rPr>
              <a:t/>
            </a:r>
            <a:br>
              <a:rPr lang="en-US" sz="1200" dirty="0">
                <a:solidFill>
                  <a:schemeClr val="bg1"/>
                </a:solidFill>
                <a:latin typeface="Avenir Next" charset="0"/>
                <a:ea typeface="Avenir Next" charset="0"/>
                <a:cs typeface="Avenir Next" charset="0"/>
              </a:rPr>
            </a:br>
            <a:endParaRPr lang="en-US" sz="1200" dirty="0">
              <a:solidFill>
                <a:schemeClr val="bg1"/>
              </a:solidFill>
              <a:latin typeface="Avenir Next" charset="0"/>
              <a:ea typeface="Avenir Next" charset="0"/>
              <a:cs typeface="Avenir Next" charset="0"/>
            </a:endParaRPr>
          </a:p>
          <a:p>
            <a:endParaRPr lang="en-US" sz="1200" dirty="0">
              <a:solidFill>
                <a:schemeClr val="bg1"/>
              </a:solidFill>
              <a:latin typeface="Avenir Next" charset="0"/>
              <a:ea typeface="Avenir Next" charset="0"/>
              <a:cs typeface="Avenir Next" charset="0"/>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7059" y="4725144"/>
            <a:ext cx="3972252" cy="1496604"/>
          </a:xfrm>
          <a:prstGeom prst="rect">
            <a:avLst/>
          </a:prstGeom>
        </p:spPr>
      </p:pic>
      <p:pic>
        <p:nvPicPr>
          <p:cNvPr id="10" name="Picture 9"/>
          <p:cNvPicPr>
            <a:picLocks noChangeAspect="1"/>
          </p:cNvPicPr>
          <p:nvPr/>
        </p:nvPicPr>
        <p:blipFill rotWithShape="1">
          <a:blip r:embed="rId4" cstate="email">
            <a:extLst>
              <a:ext uri="{28A0092B-C50C-407E-A947-70E740481C1C}">
                <a14:useLocalDpi xmlns:a14="http://schemas.microsoft.com/office/drawing/2010/main"/>
              </a:ext>
            </a:extLst>
          </a:blip>
          <a:srcRect l="16596" t="-538" r="8104" b="538"/>
          <a:stretch/>
        </p:blipFill>
        <p:spPr>
          <a:xfrm rot="5400000">
            <a:off x="3687640" y="1392513"/>
            <a:ext cx="6885382" cy="4100362"/>
          </a:xfrm>
          <a:prstGeom prst="rect">
            <a:avLst/>
          </a:prstGeom>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6" name="AutoShape 4"/>
          <p:cNvSpPr>
            <a:spLocks/>
          </p:cNvSpPr>
          <p:nvPr/>
        </p:nvSpPr>
        <p:spPr bwMode="auto">
          <a:xfrm>
            <a:off x="2670175" y="3365500"/>
            <a:ext cx="3473450" cy="30749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algn="ctr">
              <a:spcBef>
                <a:spcPts val="1200"/>
              </a:spcBef>
            </a:pPr>
            <a:endParaRPr lang="de-DE" altLang="de-DE" sz="1200" dirty="0">
              <a:solidFill>
                <a:srgbClr val="FCFFF1"/>
              </a:solidFill>
              <a:latin typeface="Gill Sans MT"/>
              <a:ea typeface="Times" panose="02020603050405020304" pitchFamily="18" charset="0"/>
              <a:cs typeface="Gill Sans MT"/>
              <a:sym typeface="Times" panose="02020603050405020304" pitchFamily="18" charset="0"/>
            </a:endParaRPr>
          </a:p>
          <a:p>
            <a:pPr algn="ctr">
              <a:spcBef>
                <a:spcPts val="1200"/>
              </a:spcBef>
            </a:pPr>
            <a:r>
              <a:rPr lang="de-DE" altLang="de-DE" sz="1700" dirty="0" err="1" smtClean="0">
                <a:solidFill>
                  <a:srgbClr val="FCFFF1"/>
                </a:solidFill>
                <a:latin typeface="Gill Sans MT"/>
                <a:ea typeface="Trebuchet MS" panose="020B0603020202020204" pitchFamily="34" charset="0"/>
                <a:cs typeface="Gill Sans MT"/>
                <a:sym typeface="Trebuchet MS" panose="020B0603020202020204" pitchFamily="34" charset="0"/>
              </a:rPr>
              <a:t>Bridgemark</a:t>
            </a:r>
            <a:r>
              <a:rPr lang="de-DE" altLang="de-DE" sz="1700" dirty="0" smtClean="0">
                <a:solidFill>
                  <a:srgbClr val="FCFFF1"/>
                </a:solidFill>
                <a:latin typeface="Gill Sans MT"/>
                <a:ea typeface="Trebuchet MS" panose="020B0603020202020204" pitchFamily="34" charset="0"/>
                <a:cs typeface="Gill Sans MT"/>
                <a:sym typeface="Trebuchet MS" panose="020B0603020202020204" pitchFamily="34" charset="0"/>
              </a:rPr>
              <a:t> </a:t>
            </a:r>
            <a:endParaRPr lang="de-DE" altLang="de-DE" sz="1200" dirty="0">
              <a:solidFill>
                <a:srgbClr val="FCFFF1"/>
              </a:solidFill>
              <a:latin typeface="Gill Sans MT"/>
              <a:ea typeface="Times" panose="02020603050405020304" pitchFamily="18" charset="0"/>
              <a:cs typeface="Gill Sans MT"/>
              <a:sym typeface="Times" panose="02020603050405020304" pitchFamily="18" charset="0"/>
            </a:endParaRPr>
          </a:p>
          <a:p>
            <a:pPr algn="ctr">
              <a:spcBef>
                <a:spcPts val="1200"/>
              </a:spcBef>
            </a:pPr>
            <a:r>
              <a:rPr lang="de-DE" altLang="de-DE" sz="1700" dirty="0">
                <a:solidFill>
                  <a:srgbClr val="FCFFF1"/>
                </a:solidFill>
                <a:latin typeface="Gill Sans MT"/>
                <a:ea typeface="Trebuchet MS" panose="020B0603020202020204" pitchFamily="34" charset="0"/>
                <a:cs typeface="Gill Sans MT"/>
                <a:sym typeface="Trebuchet MS" panose="020B0603020202020204" pitchFamily="34" charset="0"/>
              </a:rPr>
              <a:t>Bleicherweg 14</a:t>
            </a:r>
          </a:p>
          <a:p>
            <a:pPr algn="ctr">
              <a:spcBef>
                <a:spcPts val="1200"/>
              </a:spcBef>
            </a:pPr>
            <a:r>
              <a:rPr lang="de-DE" altLang="de-DE" sz="1700" dirty="0" err="1">
                <a:solidFill>
                  <a:srgbClr val="FCFFF1"/>
                </a:solidFill>
                <a:latin typeface="Gill Sans MT"/>
                <a:ea typeface="Trebuchet MS" panose="020B0603020202020204" pitchFamily="34" charset="0"/>
                <a:cs typeface="Gill Sans MT"/>
                <a:sym typeface="Trebuchet MS" panose="020B0603020202020204" pitchFamily="34" charset="0"/>
              </a:rPr>
              <a:t>Zurich</a:t>
            </a:r>
            <a:r>
              <a:rPr lang="de-DE" altLang="de-DE" sz="1700" dirty="0">
                <a:solidFill>
                  <a:srgbClr val="FCFFF1"/>
                </a:solidFill>
                <a:latin typeface="Gill Sans MT"/>
                <a:ea typeface="Trebuchet MS" panose="020B0603020202020204" pitchFamily="34" charset="0"/>
                <a:cs typeface="Gill Sans MT"/>
                <a:sym typeface="Trebuchet MS" panose="020B0603020202020204" pitchFamily="34" charset="0"/>
              </a:rPr>
              <a:t> 8002</a:t>
            </a:r>
            <a:endParaRPr lang="de-DE" altLang="de-DE" sz="1200" dirty="0">
              <a:solidFill>
                <a:srgbClr val="FCFFF1"/>
              </a:solidFill>
              <a:latin typeface="Gill Sans MT"/>
              <a:ea typeface="Times" panose="02020603050405020304" pitchFamily="18" charset="0"/>
              <a:cs typeface="Gill Sans MT"/>
              <a:sym typeface="Times" panose="02020603050405020304" pitchFamily="18" charset="0"/>
            </a:endParaRPr>
          </a:p>
          <a:p>
            <a:pPr algn="ctr">
              <a:spcBef>
                <a:spcPts val="1200"/>
              </a:spcBef>
            </a:pPr>
            <a:r>
              <a:rPr lang="de-DE" altLang="de-DE" sz="1700" dirty="0">
                <a:solidFill>
                  <a:srgbClr val="FCFFF1"/>
                </a:solidFill>
                <a:latin typeface="Gill Sans MT"/>
                <a:ea typeface="Trebuchet MS" panose="020B0603020202020204" pitchFamily="34" charset="0"/>
                <a:cs typeface="Gill Sans MT"/>
                <a:sym typeface="Trebuchet MS" panose="020B0603020202020204" pitchFamily="34" charset="0"/>
              </a:rPr>
              <a:t>Tel: +</a:t>
            </a:r>
            <a:r>
              <a:rPr lang="de-DE" altLang="de-DE" sz="1700" dirty="0" smtClean="0">
                <a:solidFill>
                  <a:srgbClr val="FCFFF1"/>
                </a:solidFill>
                <a:latin typeface="Gill Sans MT"/>
                <a:ea typeface="Trebuchet MS" panose="020B0603020202020204" pitchFamily="34" charset="0"/>
                <a:cs typeface="Gill Sans MT"/>
                <a:sym typeface="Trebuchet MS" panose="020B0603020202020204" pitchFamily="34" charset="0"/>
              </a:rPr>
              <a:t>41 79 952 8443 </a:t>
            </a:r>
            <a:endParaRPr lang="de-DE" altLang="de-DE" sz="1700" dirty="0">
              <a:solidFill>
                <a:srgbClr val="FCFFF1"/>
              </a:solidFill>
              <a:latin typeface="Gill Sans MT"/>
              <a:ea typeface="Trebuchet MS" panose="020B0603020202020204" pitchFamily="34" charset="0"/>
              <a:cs typeface="Gill Sans MT"/>
              <a:sym typeface="Trebuchet MS" panose="020B0603020202020204" pitchFamily="34" charset="0"/>
            </a:endParaRPr>
          </a:p>
          <a:p>
            <a:pPr algn="ctr">
              <a:spcBef>
                <a:spcPts val="1200"/>
              </a:spcBef>
            </a:pPr>
            <a:r>
              <a:rPr lang="de-DE" altLang="de-DE" sz="1700" dirty="0" smtClean="0">
                <a:solidFill>
                  <a:srgbClr val="FCFFF1"/>
                </a:solidFill>
                <a:latin typeface="Gill Sans MT"/>
                <a:ea typeface="Trebuchet MS" panose="020B0603020202020204" pitchFamily="34" charset="0"/>
                <a:cs typeface="Gill Sans MT"/>
                <a:sym typeface="Trebuchet MS" panose="020B0603020202020204" pitchFamily="34" charset="0"/>
              </a:rPr>
              <a:t>Email: </a:t>
            </a:r>
            <a:r>
              <a:rPr lang="de-DE" altLang="de-DE" sz="1700" dirty="0" err="1" smtClean="0">
                <a:solidFill>
                  <a:srgbClr val="FCFFF1"/>
                </a:solidFill>
                <a:latin typeface="Gill Sans MT"/>
                <a:ea typeface="Trebuchet MS" panose="020B0603020202020204" pitchFamily="34" charset="0"/>
                <a:cs typeface="Gill Sans MT"/>
                <a:sym typeface="Trebuchet MS" panose="020B0603020202020204" pitchFamily="34" charset="0"/>
              </a:rPr>
              <a:t>sh</a:t>
            </a:r>
            <a:r>
              <a:rPr lang="de-DE" altLang="de-DE" sz="1700" dirty="0" err="1">
                <a:solidFill>
                  <a:srgbClr val="FCFFF1"/>
                </a:solidFill>
                <a:latin typeface="Gill Sans MT"/>
                <a:ea typeface="Trebuchet MS" panose="020B0603020202020204" pitchFamily="34" charset="0"/>
                <a:cs typeface="Gill Sans MT"/>
                <a:sym typeface="Trebuchet MS" panose="020B0603020202020204" pitchFamily="34" charset="0"/>
              </a:rPr>
              <a:t>@navcapital.ch</a:t>
            </a:r>
            <a:r>
              <a:rPr lang="de-DE" altLang="de-DE" sz="1700" dirty="0">
                <a:solidFill>
                  <a:srgbClr val="FCFFF1"/>
                </a:solidFill>
                <a:latin typeface="Gill Sans MT"/>
                <a:ea typeface="Trebuchet MS" panose="020B0603020202020204" pitchFamily="34" charset="0"/>
                <a:cs typeface="Gill Sans MT"/>
                <a:sym typeface="Trebuchet MS" panose="020B0603020202020204" pitchFamily="34" charset="0"/>
              </a:rPr>
              <a:t> </a:t>
            </a:r>
            <a:endParaRPr lang="de-DE" altLang="de-DE" sz="1200" dirty="0">
              <a:latin typeface="Gill Sans MT"/>
              <a:ea typeface="Times" panose="02020603050405020304" pitchFamily="18" charset="0"/>
              <a:cs typeface="Gill Sans MT"/>
              <a:sym typeface="Times" panose="02020603050405020304" pitchFamily="18" charset="0"/>
            </a:endParaRPr>
          </a:p>
        </p:txBody>
      </p:sp>
      <p:sp>
        <p:nvSpPr>
          <p:cNvPr id="3" name="Rectangle 2"/>
          <p:cNvSpPr/>
          <p:nvPr/>
        </p:nvSpPr>
        <p:spPr bwMode="auto">
          <a:xfrm>
            <a:off x="334963" y="332656"/>
            <a:ext cx="3516957" cy="1008112"/>
          </a:xfrm>
          <a:prstGeom prst="rect">
            <a:avLst/>
          </a:prstGeom>
          <a:solidFill>
            <a:schemeClr val="tx1"/>
          </a:solidFill>
          <a:ln w="22225" cap="rnd" cmpd="sng" algn="ctr">
            <a:solidFill>
              <a:schemeClr val="tx1"/>
            </a:solid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7" name="Rectangle 6"/>
          <p:cNvSpPr/>
          <p:nvPr/>
        </p:nvSpPr>
        <p:spPr bwMode="auto">
          <a:xfrm>
            <a:off x="107505" y="959130"/>
            <a:ext cx="2952328" cy="972188"/>
          </a:xfrm>
          <a:prstGeom prst="rect">
            <a:avLst/>
          </a:prstGeom>
          <a:solidFill>
            <a:schemeClr val="tx1"/>
          </a:solidFill>
          <a:ln w="22225" cap="rnd" cmpd="sng" algn="ctr">
            <a:solidFill>
              <a:schemeClr val="tx1"/>
            </a:solid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8" name="Rectangle 7"/>
          <p:cNvSpPr/>
          <p:nvPr/>
        </p:nvSpPr>
        <p:spPr bwMode="auto">
          <a:xfrm>
            <a:off x="0" y="1"/>
            <a:ext cx="5148064" cy="6885384"/>
          </a:xfrm>
          <a:prstGeom prst="rect">
            <a:avLst/>
          </a:prstGeom>
          <a:solidFill>
            <a:schemeClr val="tx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4800" u="none" strike="noStrike" cap="none" normalizeH="0" baseline="0" dirty="0" smtClean="0">
              <a:ln>
                <a:noFill/>
              </a:ln>
              <a:solidFill>
                <a:schemeClr val="bg1"/>
              </a:solidFill>
              <a:effectLst/>
              <a:latin typeface="Avenir Next Ultra Light" charset="0"/>
              <a:ea typeface="Avenir Next Ultra Light" charset="0"/>
              <a:cs typeface="Avenir Next Ultra Light" charset="0"/>
              <a:sym typeface="Gill Sans MT" panose="020B0502020104020203" pitchFamily="34" charset="0"/>
            </a:endParaRPr>
          </a:p>
        </p:txBody>
      </p:sp>
      <p:sp>
        <p:nvSpPr>
          <p:cNvPr id="5" name="TextBox 4"/>
          <p:cNvSpPr txBox="1"/>
          <p:nvPr/>
        </p:nvSpPr>
        <p:spPr>
          <a:xfrm>
            <a:off x="452091" y="5417348"/>
            <a:ext cx="3632398" cy="1107996"/>
          </a:xfrm>
          <a:prstGeom prst="rect">
            <a:avLst/>
          </a:prstGeom>
          <a:noFill/>
        </p:spPr>
        <p:txBody>
          <a:bodyPr wrap="square" rtlCol="0">
            <a:spAutoFit/>
          </a:bodyPr>
          <a:lstStyle/>
          <a:p>
            <a:r>
              <a:rPr lang="en-US" sz="4800" dirty="0" smtClean="0">
                <a:solidFill>
                  <a:schemeClr val="bg1"/>
                </a:solidFill>
                <a:latin typeface="Avenir Next Ultra Light" charset="0"/>
                <a:ea typeface="Avenir Next Ultra Light" charset="0"/>
                <a:cs typeface="Avenir Next Ultra Light" charset="0"/>
              </a:rPr>
              <a:t>APPENDIX</a:t>
            </a:r>
            <a:endParaRPr lang="en-US" sz="4800" dirty="0">
              <a:solidFill>
                <a:schemeClr val="bg1"/>
              </a:solidFill>
              <a:latin typeface="Avenir Next Ultra Light" charset="0"/>
              <a:ea typeface="Avenir Next Ultra Light" charset="0"/>
              <a:cs typeface="Avenir Next Ultra Light" charset="0"/>
            </a:endParaRPr>
          </a:p>
          <a:p>
            <a:endParaRPr lang="en-US" dirty="0"/>
          </a:p>
        </p:txBody>
      </p:sp>
      <p:sp>
        <p:nvSpPr>
          <p:cNvPr id="6" name="TextBox 5"/>
          <p:cNvSpPr txBox="1"/>
          <p:nvPr/>
        </p:nvSpPr>
        <p:spPr>
          <a:xfrm>
            <a:off x="531735" y="1196752"/>
            <a:ext cx="184731" cy="2308324"/>
          </a:xfrm>
          <a:prstGeom prst="rect">
            <a:avLst/>
          </a:prstGeom>
          <a:noFill/>
        </p:spPr>
        <p:txBody>
          <a:bodyPr wrap="none" rtlCol="0">
            <a:spAutoFit/>
          </a:bodyPr>
          <a:lstStyle/>
          <a:p>
            <a:endParaRPr lang="en-US" sz="1200" b="1" dirty="0" smtClean="0">
              <a:solidFill>
                <a:schemeClr val="bg1"/>
              </a:solidFill>
              <a:latin typeface="Avenir Next" charset="0"/>
              <a:ea typeface="Avenir Next" charset="0"/>
              <a:cs typeface="Avenir Next" charset="0"/>
            </a:endParaRPr>
          </a:p>
          <a:p>
            <a:endParaRPr lang="en-US" sz="1200" b="1" dirty="0" smtClean="0">
              <a:solidFill>
                <a:schemeClr val="bg1"/>
              </a:solidFill>
              <a:latin typeface="Avenir Next" charset="0"/>
              <a:ea typeface="Avenir Next" charset="0"/>
              <a:cs typeface="Avenir Next" charset="0"/>
            </a:endParaRPr>
          </a:p>
          <a:p>
            <a:endParaRPr lang="en-US" sz="1200" b="1" dirty="0">
              <a:solidFill>
                <a:schemeClr val="bg1"/>
              </a:solidFill>
              <a:latin typeface="Avenir Next" charset="0"/>
              <a:ea typeface="Avenir Next" charset="0"/>
              <a:cs typeface="Avenir Next" charset="0"/>
            </a:endParaRPr>
          </a:p>
          <a:p>
            <a:endParaRPr lang="en-US" sz="1200" b="1" dirty="0">
              <a:solidFill>
                <a:schemeClr val="bg1"/>
              </a:solidFill>
              <a:latin typeface="Avenir Next" charset="0"/>
              <a:ea typeface="Avenir Next" charset="0"/>
              <a:cs typeface="Avenir Next" charset="0"/>
            </a:endParaRPr>
          </a:p>
          <a:p>
            <a:endParaRPr lang="en-US" sz="1200" dirty="0" smtClean="0">
              <a:solidFill>
                <a:schemeClr val="bg1"/>
              </a:solidFill>
              <a:latin typeface="Avenir Next" charset="0"/>
              <a:ea typeface="Avenir Next" charset="0"/>
              <a:cs typeface="Avenir Next" charset="0"/>
            </a:endParaRPr>
          </a:p>
          <a:p>
            <a:endParaRPr lang="en-US" sz="1200" dirty="0">
              <a:solidFill>
                <a:schemeClr val="bg1"/>
              </a:solidFill>
              <a:latin typeface="Avenir Next" charset="0"/>
              <a:ea typeface="Avenir Next" charset="0"/>
              <a:cs typeface="Avenir Next" charset="0"/>
            </a:endParaRPr>
          </a:p>
          <a:p>
            <a:endParaRPr lang="en-US" sz="1200" dirty="0" smtClean="0">
              <a:solidFill>
                <a:schemeClr val="bg1"/>
              </a:solidFill>
              <a:latin typeface="Avenir Next" charset="0"/>
              <a:ea typeface="Avenir Next" charset="0"/>
              <a:cs typeface="Avenir Next" charset="0"/>
            </a:endParaRPr>
          </a:p>
          <a:p>
            <a:endParaRPr lang="en-US" sz="1200" dirty="0" smtClean="0">
              <a:solidFill>
                <a:schemeClr val="bg1"/>
              </a:solidFill>
              <a:latin typeface="Avenir Next" charset="0"/>
              <a:ea typeface="Avenir Next" charset="0"/>
              <a:cs typeface="Avenir Next" charset="0"/>
            </a:endParaRPr>
          </a:p>
          <a:p>
            <a:endParaRPr lang="en-US" sz="1200" dirty="0">
              <a:solidFill>
                <a:schemeClr val="bg1"/>
              </a:solidFill>
              <a:latin typeface="Avenir Next" charset="0"/>
              <a:ea typeface="Avenir Next" charset="0"/>
              <a:cs typeface="Avenir Next" charset="0"/>
            </a:endParaRPr>
          </a:p>
          <a:p>
            <a:r>
              <a:rPr lang="en-US" sz="1200" dirty="0">
                <a:solidFill>
                  <a:schemeClr val="bg1"/>
                </a:solidFill>
                <a:latin typeface="Avenir Next" charset="0"/>
                <a:ea typeface="Avenir Next" charset="0"/>
                <a:cs typeface="Avenir Next" charset="0"/>
              </a:rPr>
              <a:t/>
            </a:r>
            <a:br>
              <a:rPr lang="en-US" sz="1200" dirty="0">
                <a:solidFill>
                  <a:schemeClr val="bg1"/>
                </a:solidFill>
                <a:latin typeface="Avenir Next" charset="0"/>
                <a:ea typeface="Avenir Next" charset="0"/>
                <a:cs typeface="Avenir Next" charset="0"/>
              </a:rPr>
            </a:br>
            <a:endParaRPr lang="en-US" sz="1200" dirty="0">
              <a:solidFill>
                <a:schemeClr val="bg1"/>
              </a:solidFill>
              <a:latin typeface="Avenir Next" charset="0"/>
              <a:ea typeface="Avenir Next" charset="0"/>
              <a:cs typeface="Avenir Next" charset="0"/>
            </a:endParaRPr>
          </a:p>
          <a:p>
            <a:endParaRPr lang="en-US" sz="1200" dirty="0">
              <a:solidFill>
                <a:schemeClr val="bg1"/>
              </a:solidFill>
              <a:latin typeface="Avenir Next" charset="0"/>
              <a:ea typeface="Avenir Next" charset="0"/>
              <a:cs typeface="Avenir Next" charset="0"/>
            </a:endParaRPr>
          </a:p>
        </p:txBody>
      </p:sp>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l="16596" t="-538" r="8104" b="538"/>
          <a:stretch/>
        </p:blipFill>
        <p:spPr>
          <a:xfrm rot="5400000">
            <a:off x="3687640" y="1392513"/>
            <a:ext cx="6885382" cy="4100362"/>
          </a:xfrm>
          <a:prstGeom prst="rect">
            <a:avLst/>
          </a:prstGeom>
        </p:spPr>
      </p:pic>
    </p:spTree>
    <p:extLst>
      <p:ext uri="{BB962C8B-B14F-4D97-AF65-F5344CB8AC3E}">
        <p14:creationId xmlns:p14="http://schemas.microsoft.com/office/powerpoint/2010/main" val="302323154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6" name="AutoShape 2"/>
          <p:cNvSpPr>
            <a:spLocks/>
          </p:cNvSpPr>
          <p:nvPr/>
        </p:nvSpPr>
        <p:spPr bwMode="auto">
          <a:xfrm>
            <a:off x="431868" y="1196753"/>
            <a:ext cx="8100572" cy="10801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r>
              <a:rPr lang="en-US" sz="1600" dirty="0" smtClean="0">
                <a:solidFill>
                  <a:schemeClr val="accent1">
                    <a:lumMod val="75000"/>
                  </a:schemeClr>
                </a:solidFill>
                <a:latin typeface="Avenir Book"/>
                <a:ea typeface="Avenir Next" charset="0"/>
                <a:cs typeface="Avenir Next" charset="0"/>
              </a:rPr>
              <a:t>   </a:t>
            </a:r>
            <a:r>
              <a:rPr lang="en-US" sz="1600" dirty="0" err="1" smtClean="0">
                <a:solidFill>
                  <a:schemeClr val="accent1">
                    <a:lumMod val="75000"/>
                  </a:schemeClr>
                </a:solidFill>
                <a:latin typeface="Avenir Book"/>
                <a:ea typeface="Avenir Next" charset="0"/>
                <a:cs typeface="Avenir Next" charset="0"/>
              </a:rPr>
              <a:t>TokenPlay</a:t>
            </a:r>
            <a:r>
              <a:rPr lang="en-US" sz="1600" dirty="0" smtClean="0">
                <a:solidFill>
                  <a:schemeClr val="accent1">
                    <a:lumMod val="75000"/>
                  </a:schemeClr>
                </a:solidFill>
                <a:latin typeface="Avenir Book"/>
                <a:ea typeface="Avenir Next" charset="0"/>
                <a:cs typeface="Avenir Next" charset="0"/>
              </a:rPr>
              <a:t> earns </a:t>
            </a:r>
            <a:r>
              <a:rPr lang="en-US" sz="1600" dirty="0">
                <a:solidFill>
                  <a:schemeClr val="accent1">
                    <a:lumMod val="75000"/>
                  </a:schemeClr>
                </a:solidFill>
                <a:latin typeface="Avenir Book"/>
                <a:ea typeface="Avenir Next" charset="0"/>
                <a:cs typeface="Avenir Next" charset="0"/>
              </a:rPr>
              <a:t>its revenue by </a:t>
            </a:r>
            <a:r>
              <a:rPr lang="en-US" sz="1600" b="1" dirty="0">
                <a:solidFill>
                  <a:srgbClr val="0D7195"/>
                </a:solidFill>
                <a:latin typeface="Avenir Book"/>
                <a:ea typeface="Avenir Next" charset="0"/>
                <a:cs typeface="Avenir Next" charset="0"/>
              </a:rPr>
              <a:t>charging </a:t>
            </a:r>
            <a:r>
              <a:rPr lang="en-US" sz="1600" b="1" dirty="0" smtClean="0">
                <a:solidFill>
                  <a:srgbClr val="0D7195"/>
                </a:solidFill>
                <a:latin typeface="Avenir Book"/>
                <a:ea typeface="Avenir Next" charset="0"/>
                <a:cs typeface="Avenir Next" charset="0"/>
              </a:rPr>
              <a:t>game </a:t>
            </a:r>
            <a:r>
              <a:rPr lang="en-US" sz="1600" b="1" dirty="0">
                <a:solidFill>
                  <a:srgbClr val="0D7195"/>
                </a:solidFill>
                <a:latin typeface="Avenir Book"/>
                <a:ea typeface="Avenir Next" charset="0"/>
                <a:cs typeface="Avenir Next" charset="0"/>
              </a:rPr>
              <a:t>publishers for publishing </a:t>
            </a:r>
            <a:r>
              <a:rPr lang="en-US" sz="1600" b="1" dirty="0" smtClean="0">
                <a:solidFill>
                  <a:srgbClr val="0D7195"/>
                </a:solidFill>
                <a:latin typeface="Avenir Book"/>
                <a:ea typeface="Avenir Next" charset="0"/>
                <a:cs typeface="Avenir Next" charset="0"/>
              </a:rPr>
              <a:t>their games</a:t>
            </a:r>
            <a:r>
              <a:rPr lang="en-US" sz="1600" dirty="0" smtClean="0">
                <a:solidFill>
                  <a:srgbClr val="0D7195"/>
                </a:solidFill>
                <a:latin typeface="Avenir Book"/>
                <a:ea typeface="Avenir Next" charset="0"/>
                <a:cs typeface="Avenir Next" charset="0"/>
              </a:rPr>
              <a:t> </a:t>
            </a:r>
            <a:r>
              <a:rPr lang="en-US" sz="1600" dirty="0" smtClean="0">
                <a:solidFill>
                  <a:schemeClr val="accent1">
                    <a:lumMod val="75000"/>
                  </a:schemeClr>
                </a:solidFill>
                <a:latin typeface="Avenir Book"/>
                <a:ea typeface="Avenir Next" charset="0"/>
                <a:cs typeface="Avenir Next" charset="0"/>
              </a:rPr>
              <a:t>on </a:t>
            </a:r>
            <a:r>
              <a:rPr lang="en-US" sz="1600" dirty="0">
                <a:solidFill>
                  <a:schemeClr val="accent1">
                    <a:lumMod val="75000"/>
                  </a:schemeClr>
                </a:solidFill>
                <a:latin typeface="Avenir Book"/>
                <a:ea typeface="Avenir Next" charset="0"/>
                <a:cs typeface="Avenir Next" charset="0"/>
              </a:rPr>
              <a:t>the </a:t>
            </a:r>
            <a:r>
              <a:rPr lang="en-US" sz="1600" dirty="0" err="1" smtClean="0">
                <a:solidFill>
                  <a:schemeClr val="accent1">
                    <a:lumMod val="75000"/>
                  </a:schemeClr>
                </a:solidFill>
                <a:latin typeface="Avenir Book"/>
                <a:ea typeface="Avenir Next" charset="0"/>
                <a:cs typeface="Avenir Next" charset="0"/>
              </a:rPr>
              <a:t>TokenPlay</a:t>
            </a:r>
            <a:r>
              <a:rPr lang="en-US" sz="1600" dirty="0" smtClean="0">
                <a:solidFill>
                  <a:schemeClr val="accent1">
                    <a:lumMod val="75000"/>
                  </a:schemeClr>
                </a:solidFill>
                <a:latin typeface="Avenir Book"/>
                <a:ea typeface="Avenir Next" charset="0"/>
                <a:cs typeface="Avenir Next" charset="0"/>
              </a:rPr>
              <a:t> platform, </a:t>
            </a:r>
            <a:r>
              <a:rPr lang="en-US" sz="1600" dirty="0">
                <a:solidFill>
                  <a:schemeClr val="accent1">
                    <a:lumMod val="75000"/>
                  </a:schemeClr>
                </a:solidFill>
                <a:latin typeface="Avenir Book"/>
                <a:ea typeface="Avenir Next" charset="0"/>
                <a:cs typeface="Avenir Next" charset="0"/>
              </a:rPr>
              <a:t>which thus enables them to </a:t>
            </a:r>
            <a:r>
              <a:rPr lang="en-US" sz="1600" b="1" dirty="0" smtClean="0">
                <a:solidFill>
                  <a:srgbClr val="0D7195"/>
                </a:solidFill>
                <a:latin typeface="Avenir Book"/>
                <a:ea typeface="Avenir Next" charset="0"/>
                <a:cs typeface="Avenir Next" charset="0"/>
              </a:rPr>
              <a:t>earn </a:t>
            </a:r>
            <a:r>
              <a:rPr lang="en-US" sz="1600" b="1" dirty="0">
                <a:solidFill>
                  <a:srgbClr val="0D7195"/>
                </a:solidFill>
                <a:latin typeface="Avenir Book"/>
                <a:ea typeface="Avenir Next" charset="0"/>
                <a:cs typeface="Avenir Next" charset="0"/>
              </a:rPr>
              <a:t>money </a:t>
            </a:r>
            <a:r>
              <a:rPr lang="en-US" sz="1600" b="1" dirty="0" smtClean="0">
                <a:solidFill>
                  <a:srgbClr val="0D7195"/>
                </a:solidFill>
                <a:latin typeface="Avenir Book"/>
                <a:ea typeface="Avenir Next" charset="0"/>
                <a:cs typeface="Avenir Next" charset="0"/>
              </a:rPr>
              <a:t>through </a:t>
            </a:r>
            <a:r>
              <a:rPr lang="en-US" sz="1600" b="1" dirty="0">
                <a:solidFill>
                  <a:srgbClr val="0D7195"/>
                </a:solidFill>
                <a:latin typeface="Avenir Book"/>
                <a:ea typeface="Avenir Next" charset="0"/>
                <a:cs typeface="Avenir Next" charset="0"/>
              </a:rPr>
              <a:t>the use of </a:t>
            </a:r>
            <a:r>
              <a:rPr lang="en-US" sz="1600" b="1" dirty="0" smtClean="0">
                <a:solidFill>
                  <a:srgbClr val="0D7195"/>
                </a:solidFill>
                <a:latin typeface="Avenir Book"/>
                <a:ea typeface="Avenir Next" charset="0"/>
                <a:cs typeface="Avenir Next" charset="0"/>
              </a:rPr>
              <a:t>cryptocurrencies</a:t>
            </a:r>
            <a:r>
              <a:rPr lang="en-US" sz="1600" dirty="0" smtClean="0">
                <a:solidFill>
                  <a:schemeClr val="accent1">
                    <a:lumMod val="75000"/>
                  </a:schemeClr>
                </a:solidFill>
                <a:latin typeface="Avenir Book"/>
                <a:ea typeface="Avenir Next" charset="0"/>
                <a:cs typeface="Avenir Next" charset="0"/>
              </a:rPr>
              <a:t>.</a:t>
            </a:r>
          </a:p>
          <a:p>
            <a:endParaRPr lang="en-US" sz="1200" dirty="0">
              <a:solidFill>
                <a:schemeClr val="accent1">
                  <a:lumMod val="75000"/>
                </a:schemeClr>
              </a:solidFill>
              <a:latin typeface="Avenir Book"/>
              <a:ea typeface="Avenir Next" charset="0"/>
              <a:cs typeface="Avenir Next" charset="0"/>
            </a:endParaRPr>
          </a:p>
        </p:txBody>
      </p:sp>
      <p:sp>
        <p:nvSpPr>
          <p:cNvPr id="5" name="AutoShape 3"/>
          <p:cNvSpPr>
            <a:spLocks/>
          </p:cNvSpPr>
          <p:nvPr/>
        </p:nvSpPr>
        <p:spPr bwMode="auto">
          <a:xfrm>
            <a:off x="346771" y="4258345"/>
            <a:ext cx="7571679" cy="18292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0" indent="0" algn="just">
              <a:spcBef>
                <a:spcPts val="600"/>
              </a:spcBef>
              <a:buClr>
                <a:srgbClr val="4590B8"/>
              </a:buClr>
              <a:buSzPct val="92000"/>
            </a:pPr>
            <a:endParaRPr lang="en-US" altLang="de-DE" sz="1200" dirty="0">
              <a:solidFill>
                <a:srgbClr val="132648"/>
              </a:solidFill>
              <a:latin typeface="Avenir Book" charset="0"/>
              <a:ea typeface="Avenir Book" charset="0"/>
              <a:cs typeface="Avenir Book" charset="0"/>
            </a:endParaRPr>
          </a:p>
        </p:txBody>
      </p:sp>
      <p:sp>
        <p:nvSpPr>
          <p:cNvPr id="12" name="Slide Number Placeholder 1"/>
          <p:cNvSpPr>
            <a:spLocks noGrp="1"/>
          </p:cNvSpPr>
          <p:nvPr>
            <p:ph type="sldNum" sz="quarter" idx="10"/>
          </p:nvPr>
        </p:nvSpPr>
        <p:spPr>
          <a:xfrm>
            <a:off x="8175500" y="6599064"/>
            <a:ext cx="788988" cy="214312"/>
          </a:xfrm>
        </p:spPr>
        <p:txBody>
          <a:bodyPr/>
          <a:lstStyle/>
          <a:p>
            <a:r>
              <a:rPr lang="de-DE" altLang="de-DE" dirty="0" smtClean="0">
                <a:solidFill>
                  <a:schemeClr val="bg1"/>
                </a:solidFill>
              </a:rPr>
              <a:t>18</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3"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smtClean="0">
                <a:solidFill>
                  <a:srgbClr val="0D7195"/>
                </a:solidFill>
                <a:latin typeface="Avenir Next Medium" charset="0"/>
                <a:ea typeface="Avenir Next Medium" charset="0"/>
                <a:cs typeface="Avenir Next Medium" charset="0"/>
              </a:rPr>
              <a:t>Revenue Model</a:t>
            </a:r>
            <a:endParaRPr lang="en-US" altLang="de-DE" sz="2000" b="1" dirty="0">
              <a:solidFill>
                <a:srgbClr val="0D7195"/>
              </a:solidFill>
              <a:latin typeface="Avenir Next Medium" charset="0"/>
              <a:ea typeface="Avenir Next Medium" charset="0"/>
              <a:cs typeface="Avenir Next Medium" charset="0"/>
            </a:endParaRPr>
          </a:p>
        </p:txBody>
      </p:sp>
      <p:sp>
        <p:nvSpPr>
          <p:cNvPr id="14" name="Line 5"/>
          <p:cNvSpPr>
            <a:spLocks noChangeShapeType="1"/>
          </p:cNvSpPr>
          <p:nvPr/>
        </p:nvSpPr>
        <p:spPr bwMode="auto">
          <a:xfrm>
            <a:off x="395537" y="692696"/>
            <a:ext cx="2016224"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
        <p:nvSpPr>
          <p:cNvPr id="16" name="AutoShape 2"/>
          <p:cNvSpPr>
            <a:spLocks/>
          </p:cNvSpPr>
          <p:nvPr/>
        </p:nvSpPr>
        <p:spPr bwMode="auto">
          <a:xfrm>
            <a:off x="575884" y="1844824"/>
            <a:ext cx="5508284" cy="36724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sz="1200" dirty="0">
              <a:solidFill>
                <a:schemeClr val="accent1">
                  <a:lumMod val="75000"/>
                </a:schemeClr>
              </a:solidFill>
              <a:latin typeface="Avenir Book"/>
              <a:ea typeface="Avenir Next" charset="0"/>
              <a:cs typeface="Avenir Next" charset="0"/>
            </a:endParaRPr>
          </a:p>
          <a:p>
            <a:endParaRPr lang="en-US" sz="1200" dirty="0" smtClean="0">
              <a:solidFill>
                <a:schemeClr val="accent1">
                  <a:lumMod val="75000"/>
                </a:schemeClr>
              </a:solidFill>
              <a:latin typeface="Avenir Book"/>
              <a:ea typeface="Avenir Next" charset="0"/>
              <a:cs typeface="Avenir Next" charset="0"/>
            </a:endParaRPr>
          </a:p>
          <a:p>
            <a:endParaRPr lang="en-US" sz="1200" dirty="0">
              <a:solidFill>
                <a:schemeClr val="accent1">
                  <a:lumMod val="75000"/>
                </a:schemeClr>
              </a:solidFill>
              <a:latin typeface="Avenir Book"/>
              <a:ea typeface="Avenir Next" charset="0"/>
              <a:cs typeface="Avenir Next" charset="0"/>
            </a:endParaRPr>
          </a:p>
          <a:p>
            <a:pPr>
              <a:lnSpc>
                <a:spcPct val="114000"/>
              </a:lnSpc>
              <a:buClr>
                <a:schemeClr val="accent2">
                  <a:lumMod val="75000"/>
                </a:schemeClr>
              </a:buClr>
            </a:pPr>
            <a:r>
              <a:rPr lang="en-US" sz="1400" b="1" dirty="0" err="1" smtClean="0">
                <a:solidFill>
                  <a:srgbClr val="0D7195"/>
                </a:solidFill>
                <a:latin typeface="Avenir Book"/>
                <a:ea typeface="Avenir Next Demi Bold" charset="0"/>
                <a:cs typeface="Avenir Next Demi Bold" charset="0"/>
              </a:rPr>
              <a:t>TokenPlay</a:t>
            </a:r>
            <a:r>
              <a:rPr lang="en-US" sz="1400" b="1" dirty="0" smtClean="0">
                <a:solidFill>
                  <a:srgbClr val="0D7195"/>
                </a:solidFill>
                <a:latin typeface="Avenir Book"/>
                <a:ea typeface="Avenir Next Demi Bold" charset="0"/>
                <a:cs typeface="Avenir Next Demi Bold" charset="0"/>
              </a:rPr>
              <a:t> revenue </a:t>
            </a:r>
            <a:r>
              <a:rPr lang="en-US" sz="1400" b="1" dirty="0">
                <a:solidFill>
                  <a:srgbClr val="0D7195"/>
                </a:solidFill>
                <a:latin typeface="Avenir Book"/>
                <a:ea typeface="Avenir Next Demi Bold" charset="0"/>
                <a:cs typeface="Avenir Next Demi Bold" charset="0"/>
              </a:rPr>
              <a:t>stream will come from the following:</a:t>
            </a:r>
          </a:p>
          <a:p>
            <a:r>
              <a:rPr lang="en-US" sz="1200" dirty="0">
                <a:solidFill>
                  <a:schemeClr val="accent1">
                    <a:lumMod val="75000"/>
                  </a:schemeClr>
                </a:solidFill>
                <a:latin typeface="Avenir Book"/>
                <a:ea typeface="Avenir Next" charset="0"/>
                <a:cs typeface="Avenir Next" charset="0"/>
              </a:rPr>
              <a:t> </a:t>
            </a:r>
          </a:p>
          <a:p>
            <a:r>
              <a:rPr lang="en-US" sz="1200" b="1" dirty="0">
                <a:solidFill>
                  <a:srgbClr val="0D7195"/>
                </a:solidFill>
                <a:latin typeface="Avenir Book"/>
                <a:ea typeface="Avenir Next" charset="0"/>
                <a:cs typeface="Avenir Next" charset="0"/>
              </a:rPr>
              <a:t>(1.) Game Charge</a:t>
            </a:r>
            <a:r>
              <a:rPr lang="en-US" sz="1200" b="1" dirty="0" smtClean="0">
                <a:solidFill>
                  <a:srgbClr val="0D7195"/>
                </a:solidFill>
                <a:latin typeface="Avenir Book"/>
                <a:ea typeface="Avenir Next" charset="0"/>
                <a:cs typeface="Avenir Next" charset="0"/>
              </a:rPr>
              <a:t>:</a:t>
            </a:r>
            <a:endParaRPr lang="en-US" sz="1200" dirty="0">
              <a:solidFill>
                <a:schemeClr val="accent1">
                  <a:lumMod val="75000"/>
                </a:schemeClr>
              </a:solidFill>
              <a:latin typeface="Avenir Book"/>
              <a:ea typeface="Avenir Next" charset="0"/>
              <a:cs typeface="Avenir Next" charset="0"/>
            </a:endParaRPr>
          </a:p>
          <a:p>
            <a:pPr lvl="0"/>
            <a:r>
              <a:rPr lang="en-US" sz="1200" dirty="0" smtClean="0">
                <a:solidFill>
                  <a:schemeClr val="accent1">
                    <a:lumMod val="75000"/>
                  </a:schemeClr>
                </a:solidFill>
                <a:latin typeface="Avenir Book"/>
                <a:ea typeface="Avenir Next" charset="0"/>
                <a:cs typeface="Avenir Next" charset="0"/>
              </a:rPr>
              <a:t>		After </a:t>
            </a:r>
            <a:r>
              <a:rPr lang="en-US" sz="1200" dirty="0">
                <a:solidFill>
                  <a:schemeClr val="accent1">
                    <a:lumMod val="75000"/>
                  </a:schemeClr>
                </a:solidFill>
                <a:latin typeface="Avenir Book"/>
                <a:ea typeface="Avenir Next" charset="0"/>
                <a:cs typeface="Avenir Next" charset="0"/>
              </a:rPr>
              <a:t>signing up, there is an issuance of a game publisher’s in-game </a:t>
            </a:r>
            <a:r>
              <a:rPr lang="en-US" sz="1200" dirty="0" smtClean="0">
                <a:solidFill>
                  <a:schemeClr val="accent1">
                    <a:lumMod val="75000"/>
                  </a:schemeClr>
                </a:solidFill>
                <a:latin typeface="Avenir Book"/>
                <a:ea typeface="Avenir Next" charset="0"/>
                <a:cs typeface="Avenir Next" charset="0"/>
              </a:rPr>
              <a:t>credits. </a:t>
            </a:r>
          </a:p>
          <a:p>
            <a:pPr lvl="0"/>
            <a:endParaRPr lang="en-US" sz="1200" b="1" dirty="0">
              <a:solidFill>
                <a:schemeClr val="accent1">
                  <a:lumMod val="75000"/>
                </a:schemeClr>
              </a:solidFill>
              <a:latin typeface="Avenir Book"/>
              <a:ea typeface="Avenir Next" charset="0"/>
              <a:cs typeface="Avenir Next" charset="0"/>
            </a:endParaRPr>
          </a:p>
          <a:p>
            <a:pPr lvl="0"/>
            <a:r>
              <a:rPr lang="en-US" sz="1200" b="1" dirty="0" smtClean="0">
                <a:solidFill>
                  <a:srgbClr val="0D7195"/>
                </a:solidFill>
                <a:latin typeface="Avenir Book"/>
                <a:ea typeface="Avenir Next" charset="0"/>
                <a:cs typeface="Avenir Next" charset="0"/>
              </a:rPr>
              <a:t>(</a:t>
            </a:r>
            <a:r>
              <a:rPr lang="en-US" sz="1200" b="1" dirty="0">
                <a:solidFill>
                  <a:srgbClr val="0D7195"/>
                </a:solidFill>
                <a:latin typeface="Avenir Book"/>
                <a:ea typeface="Avenir Next" charset="0"/>
                <a:cs typeface="Avenir Next" charset="0"/>
              </a:rPr>
              <a:t>2.) Banner Advertising</a:t>
            </a:r>
            <a:r>
              <a:rPr lang="en-US" sz="1200" b="1" dirty="0" smtClean="0">
                <a:solidFill>
                  <a:srgbClr val="0D7195"/>
                </a:solidFill>
                <a:latin typeface="Avenir Book"/>
                <a:ea typeface="Avenir Next" charset="0"/>
                <a:cs typeface="Avenir Next" charset="0"/>
              </a:rPr>
              <a:t>:</a:t>
            </a:r>
            <a:endParaRPr lang="en-US" sz="1200" dirty="0">
              <a:solidFill>
                <a:srgbClr val="0D7195"/>
              </a:solidFill>
              <a:latin typeface="Avenir Book"/>
              <a:ea typeface="Avenir Next" charset="0"/>
              <a:cs typeface="Avenir Next" charset="0"/>
            </a:endParaRPr>
          </a:p>
          <a:p>
            <a:pPr lvl="0"/>
            <a:r>
              <a:rPr lang="en-US" sz="1200" dirty="0">
                <a:solidFill>
                  <a:schemeClr val="accent1">
                    <a:lumMod val="75000"/>
                  </a:schemeClr>
                </a:solidFill>
                <a:latin typeface="Avenir Book"/>
                <a:ea typeface="Avenir Next" charset="0"/>
                <a:cs typeface="Avenir Next" charset="0"/>
              </a:rPr>
              <a:t> </a:t>
            </a:r>
            <a:r>
              <a:rPr lang="en-US" sz="1200" dirty="0" smtClean="0">
                <a:solidFill>
                  <a:schemeClr val="accent1">
                    <a:lumMod val="75000"/>
                  </a:schemeClr>
                </a:solidFill>
                <a:latin typeface="Avenir Book"/>
                <a:ea typeface="Avenir Next" charset="0"/>
                <a:cs typeface="Avenir Next" charset="0"/>
              </a:rPr>
              <a:t>		Banner </a:t>
            </a:r>
            <a:r>
              <a:rPr lang="en-US" sz="1200" dirty="0">
                <a:solidFill>
                  <a:schemeClr val="accent1">
                    <a:lumMod val="75000"/>
                  </a:schemeClr>
                </a:solidFill>
                <a:latin typeface="Avenir Book"/>
                <a:ea typeface="Avenir Next" charset="0"/>
                <a:cs typeface="Avenir Next" charset="0"/>
              </a:rPr>
              <a:t>advertisements on the </a:t>
            </a:r>
            <a:r>
              <a:rPr lang="en-US" sz="1200" dirty="0" err="1" smtClean="0">
                <a:solidFill>
                  <a:schemeClr val="accent1">
                    <a:lumMod val="75000"/>
                  </a:schemeClr>
                </a:solidFill>
                <a:latin typeface="Avenir Book"/>
                <a:ea typeface="Avenir Next" charset="0"/>
                <a:cs typeface="Avenir Next" charset="0"/>
              </a:rPr>
              <a:t>TokenPlay</a:t>
            </a:r>
            <a:r>
              <a:rPr lang="en-US" sz="1200" dirty="0" smtClean="0">
                <a:solidFill>
                  <a:schemeClr val="accent1">
                    <a:lumMod val="75000"/>
                  </a:schemeClr>
                </a:solidFill>
                <a:latin typeface="Avenir Book"/>
                <a:ea typeface="Avenir Next" charset="0"/>
                <a:cs typeface="Avenir Next" charset="0"/>
              </a:rPr>
              <a:t> platform</a:t>
            </a:r>
            <a:r>
              <a:rPr lang="en-US" sz="1200" dirty="0">
                <a:solidFill>
                  <a:schemeClr val="accent1">
                    <a:lumMod val="75000"/>
                  </a:schemeClr>
                </a:solidFill>
                <a:latin typeface="Avenir Book"/>
                <a:ea typeface="Avenir Next" charset="0"/>
                <a:cs typeface="Avenir Next" charset="0"/>
              </a:rPr>
              <a:t>.</a:t>
            </a:r>
          </a:p>
          <a:p>
            <a:r>
              <a:rPr lang="en-US" sz="1200" dirty="0">
                <a:solidFill>
                  <a:schemeClr val="accent1">
                    <a:lumMod val="75000"/>
                  </a:schemeClr>
                </a:solidFill>
                <a:latin typeface="Avenir Book"/>
                <a:ea typeface="Avenir Next" charset="0"/>
                <a:cs typeface="Avenir Next" charset="0"/>
              </a:rPr>
              <a:t> </a:t>
            </a:r>
            <a:endParaRPr lang="en-US" sz="1200" dirty="0">
              <a:solidFill>
                <a:srgbClr val="0D7195"/>
              </a:solidFill>
              <a:latin typeface="Avenir Book"/>
              <a:ea typeface="Avenir Next" charset="0"/>
              <a:cs typeface="Avenir Next" charset="0"/>
            </a:endParaRPr>
          </a:p>
          <a:p>
            <a:r>
              <a:rPr lang="en-US" sz="1200" b="1" dirty="0">
                <a:solidFill>
                  <a:srgbClr val="0D7195"/>
                </a:solidFill>
                <a:latin typeface="Avenir Book"/>
                <a:ea typeface="Avenir Next" charset="0"/>
                <a:cs typeface="Avenir Next" charset="0"/>
              </a:rPr>
              <a:t>(3.) Viewing game advertisement videos to unlock The Currency</a:t>
            </a:r>
            <a:r>
              <a:rPr lang="en-US" sz="1200" b="1" dirty="0" smtClean="0">
                <a:solidFill>
                  <a:srgbClr val="0D7195"/>
                </a:solidFill>
                <a:latin typeface="Avenir Book"/>
                <a:ea typeface="Avenir Next" charset="0"/>
                <a:cs typeface="Avenir Next" charset="0"/>
              </a:rPr>
              <a:t>:</a:t>
            </a:r>
            <a:endParaRPr lang="en-US" sz="1200" dirty="0">
              <a:solidFill>
                <a:schemeClr val="accent1">
                  <a:lumMod val="75000"/>
                </a:schemeClr>
              </a:solidFill>
              <a:latin typeface="Avenir Book"/>
              <a:ea typeface="Avenir Next" charset="0"/>
              <a:cs typeface="Avenir Next" charset="0"/>
            </a:endParaRPr>
          </a:p>
          <a:p>
            <a:pPr lvl="0"/>
            <a:r>
              <a:rPr lang="en-US" sz="1200" dirty="0" smtClean="0">
                <a:solidFill>
                  <a:schemeClr val="accent1">
                    <a:lumMod val="75000"/>
                  </a:schemeClr>
                </a:solidFill>
                <a:latin typeface="Avenir Book"/>
                <a:ea typeface="Avenir Next" charset="0"/>
                <a:cs typeface="Avenir Next" charset="0"/>
              </a:rPr>
              <a:t>		In </a:t>
            </a:r>
            <a:r>
              <a:rPr lang="en-US" sz="1200" dirty="0">
                <a:solidFill>
                  <a:schemeClr val="accent1">
                    <a:lumMod val="75000"/>
                  </a:schemeClr>
                </a:solidFill>
                <a:latin typeface="Avenir Book"/>
                <a:ea typeface="Avenir Next" charset="0"/>
                <a:cs typeface="Avenir Next" charset="0"/>
              </a:rPr>
              <a:t>order to obtain extra in-game credits, </a:t>
            </a:r>
            <a:r>
              <a:rPr lang="en-US" sz="1200" dirty="0" err="1" smtClean="0">
                <a:solidFill>
                  <a:schemeClr val="accent1">
                    <a:lumMod val="75000"/>
                  </a:schemeClr>
                </a:solidFill>
                <a:latin typeface="Avenir Book"/>
                <a:ea typeface="Avenir Next" charset="0"/>
                <a:cs typeface="Avenir Next" charset="0"/>
              </a:rPr>
              <a:t>TokenPlay</a:t>
            </a:r>
            <a:r>
              <a:rPr lang="en-US" sz="1200" dirty="0" smtClean="0">
                <a:solidFill>
                  <a:schemeClr val="accent1">
                    <a:lumMod val="75000"/>
                  </a:schemeClr>
                </a:solidFill>
                <a:latin typeface="Avenir Book"/>
                <a:ea typeface="Avenir Next" charset="0"/>
                <a:cs typeface="Avenir Next" charset="0"/>
              </a:rPr>
              <a:t> users </a:t>
            </a:r>
            <a:r>
              <a:rPr lang="en-US" sz="1200" dirty="0">
                <a:solidFill>
                  <a:schemeClr val="accent1">
                    <a:lumMod val="75000"/>
                  </a:schemeClr>
                </a:solidFill>
                <a:latin typeface="Avenir Book"/>
                <a:ea typeface="Avenir Next" charset="0"/>
                <a:cs typeface="Avenir Next" charset="0"/>
              </a:rPr>
              <a:t>have to watch an advertisement for a set </a:t>
            </a:r>
            <a:r>
              <a:rPr lang="en-US" sz="1200" dirty="0" smtClean="0">
                <a:solidFill>
                  <a:schemeClr val="accent1">
                    <a:lumMod val="75000"/>
                  </a:schemeClr>
                </a:solidFill>
                <a:latin typeface="Avenir Book"/>
                <a:ea typeface="Avenir Next" charset="0"/>
                <a:cs typeface="Avenir Next" charset="0"/>
              </a:rPr>
              <a:t>number of seconds </a:t>
            </a:r>
            <a:r>
              <a:rPr lang="en-US" sz="1200" dirty="0">
                <a:solidFill>
                  <a:schemeClr val="accent1">
                    <a:lumMod val="75000"/>
                  </a:schemeClr>
                </a:solidFill>
                <a:latin typeface="Avenir Book"/>
                <a:ea typeface="Avenir Next" charset="0"/>
                <a:cs typeface="Avenir Next" charset="0"/>
              </a:rPr>
              <a:t>of a particular game and then they will get whatever amount we decide on of </a:t>
            </a:r>
            <a:r>
              <a:rPr lang="en-US" sz="1200" dirty="0" smtClean="0">
                <a:solidFill>
                  <a:schemeClr val="accent1">
                    <a:lumMod val="75000"/>
                  </a:schemeClr>
                </a:solidFill>
                <a:latin typeface="Avenir Book"/>
                <a:ea typeface="Avenir Next" charset="0"/>
                <a:cs typeface="Avenir Next" charset="0"/>
              </a:rPr>
              <a:t>in-game credits </a:t>
            </a:r>
            <a:r>
              <a:rPr lang="en-US" sz="1200" dirty="0">
                <a:solidFill>
                  <a:schemeClr val="accent1">
                    <a:lumMod val="75000"/>
                  </a:schemeClr>
                </a:solidFill>
                <a:latin typeface="Avenir Book"/>
                <a:ea typeface="Avenir Next" charset="0"/>
                <a:cs typeface="Avenir Next" charset="0"/>
              </a:rPr>
              <a:t>of </a:t>
            </a:r>
            <a:r>
              <a:rPr lang="en-US" sz="1200" dirty="0" smtClean="0">
                <a:solidFill>
                  <a:schemeClr val="accent1">
                    <a:lumMod val="75000"/>
                  </a:schemeClr>
                </a:solidFill>
                <a:latin typeface="Avenir Book"/>
                <a:ea typeface="Avenir Next" charset="0"/>
                <a:cs typeface="Avenir Next" charset="0"/>
              </a:rPr>
              <a:t>that particular </a:t>
            </a:r>
            <a:r>
              <a:rPr lang="en-US" sz="1200" dirty="0">
                <a:solidFill>
                  <a:schemeClr val="accent1">
                    <a:lumMod val="75000"/>
                  </a:schemeClr>
                </a:solidFill>
                <a:latin typeface="Avenir Book"/>
                <a:ea typeface="Avenir Next" charset="0"/>
                <a:cs typeface="Avenir Next" charset="0"/>
              </a:rPr>
              <a:t>game.</a:t>
            </a:r>
          </a:p>
          <a:p>
            <a:pPr marL="171450" lvl="0" indent="-171450">
              <a:spcBef>
                <a:spcPts val="600"/>
              </a:spcBef>
              <a:spcAft>
                <a:spcPts val="0"/>
              </a:spcAft>
              <a:buFont typeface="Arial" panose="020B0604020202020204" pitchFamily="34" charset="0"/>
              <a:buChar char="•"/>
            </a:pPr>
            <a:endParaRPr lang="en-US" sz="1200" dirty="0">
              <a:solidFill>
                <a:srgbClr val="132648"/>
              </a:solidFill>
              <a:latin typeface="Avenir Book"/>
              <a:ea typeface="Avenir Book" charset="0"/>
              <a:cs typeface="Avenir Book" charset="0"/>
            </a:endParaRPr>
          </a:p>
        </p:txBody>
      </p:sp>
      <p:grpSp>
        <p:nvGrpSpPr>
          <p:cNvPr id="2" name="Group 1"/>
          <p:cNvGrpSpPr/>
          <p:nvPr/>
        </p:nvGrpSpPr>
        <p:grpSpPr>
          <a:xfrm>
            <a:off x="5572320" y="2348880"/>
            <a:ext cx="2960120" cy="3783020"/>
            <a:chOff x="5652120" y="2492896"/>
            <a:chExt cx="2960120" cy="3783020"/>
          </a:xfrm>
        </p:grpSpPr>
        <p:pic>
          <p:nvPicPr>
            <p:cNvPr id="4098" name="Picture 2" descr="Related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268"/>
            <a:stretch/>
          </p:blipFill>
          <p:spPr bwMode="auto">
            <a:xfrm>
              <a:off x="6372200" y="3501008"/>
              <a:ext cx="1536465" cy="1440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lated imag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88224" y="2492896"/>
              <a:ext cx="2024016" cy="1519362"/>
            </a:xfrm>
            <a:prstGeom prst="rect">
              <a:avLst/>
            </a:prstGeom>
            <a:noFill/>
            <a:effectLst>
              <a:softEdge rad="215900"/>
            </a:effectLst>
            <a:extLst>
              <a:ext uri="{909E8E84-426E-40DD-AFC4-6F175D3DCCD1}">
                <a14:hiddenFill xmlns:a14="http://schemas.microsoft.com/office/drawing/2010/main">
                  <a:solidFill>
                    <a:srgbClr val="FFFFFF"/>
                  </a:solidFill>
                </a14:hiddenFill>
              </a:ext>
            </a:extLst>
          </p:spPr>
        </p:pic>
        <p:pic>
          <p:nvPicPr>
            <p:cNvPr id="4100" name="Picture 4" descr="how is the price of cryptocurrency defined?"/>
            <p:cNvPicPr>
              <a:picLocks noChangeAspect="1" noChangeArrowheads="1"/>
            </p:cNvPicPr>
            <p:nvPr/>
          </p:nvPicPr>
          <p:blipFill rotWithShape="1">
            <a:blip r:embed="rId4">
              <a:extLst>
                <a:ext uri="{28A0092B-C50C-407E-A947-70E740481C1C}">
                  <a14:useLocalDpi xmlns:a14="http://schemas.microsoft.com/office/drawing/2010/main" val="0"/>
                </a:ext>
              </a:extLst>
            </a:blip>
            <a:srcRect l="20804" r="59196" b="63806"/>
            <a:stretch/>
          </p:blipFill>
          <p:spPr bwMode="auto">
            <a:xfrm>
              <a:off x="5652120" y="5517232"/>
              <a:ext cx="679842" cy="7586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ow is the price of cryptocurrency defined?"/>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6757" b="100000" l="60167" r="80167">
                          <a14:foregroundMark x1="66833" y1="68919" x2="66833" y2="68919"/>
                          <a14:foregroundMark x1="64500" y1="71622" x2="64500" y2="71622"/>
                          <a14:foregroundMark x1="65833" y1="71081" x2="65833" y2="71081"/>
                          <a14:foregroundMark x1="63667" y1="73784" x2="63667" y2="73784"/>
                          <a14:foregroundMark x1="62500" y1="75676" x2="62500" y2="75676"/>
                        </a14:backgroundRemoval>
                      </a14:imgEffect>
                    </a14:imgLayer>
                  </a14:imgProps>
                </a:ext>
                <a:ext uri="{28A0092B-C50C-407E-A947-70E740481C1C}">
                  <a14:useLocalDpi xmlns:a14="http://schemas.microsoft.com/office/drawing/2010/main" val="0"/>
                </a:ext>
              </a:extLst>
            </a:blip>
            <a:srcRect l="60577" t="66497" r="19756"/>
            <a:stretch/>
          </p:blipFill>
          <p:spPr bwMode="auto">
            <a:xfrm>
              <a:off x="6156176" y="5085184"/>
              <a:ext cx="1123950" cy="11807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ow is the price of cryptocurrency defined?"/>
            <p:cNvPicPr>
              <a:picLocks noChangeAspect="1" noChangeArrowheads="1"/>
            </p:cNvPicPr>
            <p:nvPr/>
          </p:nvPicPr>
          <p:blipFill rotWithShape="1">
            <a:blip r:embed="rId7">
              <a:extLst>
                <a:ext uri="{BEBA8EAE-BF5A-486C-A8C5-ECC9F3942E4B}">
                  <a14:imgProps xmlns:a14="http://schemas.microsoft.com/office/drawing/2010/main">
                    <a14:imgLayer r:embed="rId6">
                      <a14:imgEffect>
                        <a14:backgroundRemoval t="35676" b="65676" l="39667" r="57500">
                          <a14:foregroundMark x1="53167" y1="52162" x2="53167" y2="52162"/>
                          <a14:foregroundMark x1="56833" y1="50541" x2="56833" y2="50541"/>
                          <a14:foregroundMark x1="56833" y1="51081" x2="57500" y2="51081"/>
                        </a14:backgroundRemoval>
                      </a14:imgEffect>
                    </a14:imgLayer>
                  </a14:imgProps>
                </a:ext>
                <a:ext uri="{28A0092B-C50C-407E-A947-70E740481C1C}">
                  <a14:useLocalDpi xmlns:a14="http://schemas.microsoft.com/office/drawing/2010/main" val="0"/>
                </a:ext>
              </a:extLst>
            </a:blip>
            <a:srcRect l="37911" t="34605" r="42089" b="33503"/>
            <a:stretch/>
          </p:blipFill>
          <p:spPr bwMode="auto">
            <a:xfrm>
              <a:off x="6948264" y="4653136"/>
              <a:ext cx="1143000" cy="1123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53279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8731" y="0"/>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3" name="Slide Number Placeholder 2"/>
          <p:cNvSpPr>
            <a:spLocks noGrp="1"/>
          </p:cNvSpPr>
          <p:nvPr>
            <p:ph type="sldNum" sz="quarter" idx="10"/>
          </p:nvPr>
        </p:nvSpPr>
        <p:spPr/>
        <p:txBody>
          <a:bodyPr/>
          <a:lstStyle/>
          <a:p>
            <a:fld id="{ED1A6FB2-99E1-4894-95CA-00999F7057AD}" type="slidenum">
              <a:rPr lang="de-DE" altLang="de-DE" smtClean="0"/>
              <a:pPr/>
              <a:t>2</a:t>
            </a:fld>
            <a:endParaRPr lang="de-DE" altLang="de-DE" sz="900" dirty="0">
              <a:solidFill>
                <a:srgbClr val="4590B8"/>
              </a:solidFill>
              <a:latin typeface="Arial" panose="020B0604020202020204" pitchFamily="34" charset="0"/>
              <a:cs typeface="Arial" panose="020B0604020202020204" pitchFamily="34" charset="0"/>
              <a:sym typeface="Arial" panose="020B0604020202020204" pitchFamily="34" charset="0"/>
            </a:endParaRPr>
          </a:p>
        </p:txBody>
      </p:sp>
      <p:sp>
        <p:nvSpPr>
          <p:cNvPr id="5" name="TextBox 4"/>
          <p:cNvSpPr txBox="1"/>
          <p:nvPr/>
        </p:nvSpPr>
        <p:spPr>
          <a:xfrm>
            <a:off x="0" y="620688"/>
            <a:ext cx="9144000" cy="523220"/>
          </a:xfrm>
          <a:prstGeom prst="rect">
            <a:avLst/>
          </a:prstGeom>
          <a:noFill/>
        </p:spPr>
        <p:txBody>
          <a:bodyPr wrap="square" rtlCol="0">
            <a:spAutoFit/>
          </a:bodyPr>
          <a:lstStyle/>
          <a:p>
            <a:pPr algn="ctr"/>
            <a:r>
              <a:rPr lang="en-CA" sz="2800" b="1" dirty="0">
                <a:solidFill>
                  <a:schemeClr val="bg2">
                    <a:lumMod val="25000"/>
                  </a:schemeClr>
                </a:solidFill>
                <a:latin typeface="Avenir Next Medium"/>
                <a:ea typeface="Lato Light" charset="0"/>
                <a:cs typeface="Lato Light" charset="0"/>
              </a:rPr>
              <a:t>Disclaimer</a:t>
            </a:r>
            <a:endParaRPr lang="en-US" sz="2800" b="1" dirty="0">
              <a:solidFill>
                <a:schemeClr val="bg2">
                  <a:lumMod val="25000"/>
                </a:schemeClr>
              </a:solidFill>
              <a:latin typeface="Avenir Next Medium"/>
              <a:ea typeface="Lato Light" charset="0"/>
              <a:cs typeface="Lato Light" charset="0"/>
            </a:endParaRPr>
          </a:p>
        </p:txBody>
      </p:sp>
      <p:sp>
        <p:nvSpPr>
          <p:cNvPr id="6" name="TextBox 5"/>
          <p:cNvSpPr txBox="1"/>
          <p:nvPr/>
        </p:nvSpPr>
        <p:spPr>
          <a:xfrm>
            <a:off x="395536" y="1299078"/>
            <a:ext cx="8415028" cy="4915192"/>
          </a:xfrm>
          <a:prstGeom prst="rect">
            <a:avLst/>
          </a:prstGeom>
          <a:noFill/>
        </p:spPr>
        <p:txBody>
          <a:bodyPr wrap="square" rtlCol="0">
            <a:spAutoFit/>
          </a:bodyPr>
          <a:lstStyle/>
          <a:p>
            <a:pPr algn="just" defTabSz="914400">
              <a:lnSpc>
                <a:spcPct val="140000"/>
              </a:lnSpc>
            </a:pPr>
            <a:r>
              <a:rPr lang="en-US" sz="1200" dirty="0">
                <a:latin typeface="Avenir Book"/>
                <a:ea typeface="SF Compact Display Light" charset="0"/>
                <a:cs typeface="SF Compact Display Light" charset="0"/>
                <a:sym typeface="SF Compact Display Light" charset="0"/>
              </a:rPr>
              <a:t>This presentation contains historical and forward-looking statements. The forward-looking statements involve risks and uncertainties. Forward looking statements appearing in this presentation represent management’s current estimates and these may change significantly as new information comes to hand, including statements that relate to, among other things, revenue forecasts, technology development progress, plans for shipment using the Company’s next generation technology, production plans, the Company’s markets, objectives, goals, strategies, intentions, beliefs, expectations and estimates, using such words as “may”, “will”, “could”, “should”, “would”, “likely”, “expect”, “intend”, “estimate”, “anticipate”, “believe”, “plan”, “objective” and “continue” (or the negative thereof) and words and expressions of similar import. </a:t>
            </a:r>
          </a:p>
          <a:p>
            <a:pPr algn="just" defTabSz="914400">
              <a:lnSpc>
                <a:spcPct val="140000"/>
              </a:lnSpc>
            </a:pPr>
            <a:endParaRPr lang="en-US" sz="1200" dirty="0">
              <a:latin typeface="Avenir Book"/>
              <a:ea typeface="SF Compact Display Light" charset="0"/>
              <a:cs typeface="SF Compact Display Light" charset="0"/>
              <a:sym typeface="SF Compact Display Light" charset="0"/>
            </a:endParaRPr>
          </a:p>
          <a:p>
            <a:pPr algn="just" defTabSz="914400">
              <a:lnSpc>
                <a:spcPct val="140000"/>
              </a:lnSpc>
            </a:pPr>
            <a:r>
              <a:rPr lang="en-US" sz="1200" dirty="0">
                <a:latin typeface="Avenir Book"/>
                <a:ea typeface="SF Compact Display Light" charset="0"/>
                <a:cs typeface="SF Compact Display Light" charset="0"/>
                <a:sym typeface="SF Compact Display Light" charset="0"/>
              </a:rPr>
              <a:t>Certain material factors or assumptions are applied in making forward-looking statements, and actual results may differ materially from those expressed or implied in such statements. Additional information about material factors that could cause actual results to differ materially from expectations and about material factors or assumptions applied in making forward- looking statements may be found in the Company’s most recent annual and interim Management’s Discussion and Analysis under “Risk and Uncertainties” as well as in other public disclosure documents filed with Canadian securities regulatory authorities. The information contained in this presentation has been obtained by </a:t>
            </a:r>
            <a:r>
              <a:rPr lang="en-US" sz="1200" dirty="0" err="1" smtClean="0">
                <a:latin typeface="Avenir Book"/>
                <a:ea typeface="SF Compact Display Light" charset="0"/>
                <a:cs typeface="SF Compact Display Light" charset="0"/>
                <a:sym typeface="SF Compact Display Light" charset="0"/>
              </a:rPr>
              <a:t>TokenPlay</a:t>
            </a:r>
            <a:r>
              <a:rPr lang="en-US" sz="1200" dirty="0" smtClean="0">
                <a:latin typeface="Avenir Book"/>
                <a:ea typeface="SF Compact Display Light" charset="0"/>
                <a:cs typeface="SF Compact Display Light" charset="0"/>
                <a:sym typeface="SF Compact Display Light" charset="0"/>
              </a:rPr>
              <a:t> from </a:t>
            </a:r>
            <a:r>
              <a:rPr lang="en-US" sz="1200" dirty="0">
                <a:latin typeface="Avenir Book"/>
                <a:ea typeface="SF Compact Display Light" charset="0"/>
                <a:cs typeface="SF Compact Display Light" charset="0"/>
                <a:sym typeface="SF Compact Display Light" charset="0"/>
              </a:rPr>
              <a:t>its own records and from other sources believed to be reliable, however no representation or warranty is made as to its accuracy or completeness .The Company does not undertake any obligation to update publicly or to revise any of the forward-looking statements contained in this document, whether as a result of new information, future events or otherwise, except as required by law. </a:t>
            </a:r>
          </a:p>
          <a:p>
            <a:pPr algn="ctr"/>
            <a:endParaRPr lang="en-US" sz="1100" spc="600" dirty="0">
              <a:solidFill>
                <a:schemeClr val="bg2">
                  <a:lumMod val="25000"/>
                </a:schemeClr>
              </a:solidFill>
              <a:latin typeface="Square721 BT" pitchFamily="34" charset="0"/>
              <a:ea typeface="Lato Light" charset="0"/>
              <a:cs typeface="Lato Light" charset="0"/>
            </a:endParaRPr>
          </a:p>
        </p:txBody>
      </p:sp>
      <p:sp>
        <p:nvSpPr>
          <p:cNvPr id="7" name="Slide Number Placeholder 1"/>
          <p:cNvSpPr txBox="1">
            <a:spLocks/>
          </p:cNvSpPr>
          <p:nvPr/>
        </p:nvSpPr>
        <p:spPr bwMode="auto">
          <a:xfrm>
            <a:off x="8175500" y="6599064"/>
            <a:ext cx="788988"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prstTxWarp prst="textNoShape">
              <a:avLst/>
            </a:prstTxWarp>
          </a:bodyPr>
          <a:lstStyle>
            <a:defPPr>
              <a:defRPr lang="de-DE"/>
            </a:defPPr>
            <a:lvl1pPr algn="r" rtl="0" fontAlgn="base" hangingPunct="0">
              <a:spcBef>
                <a:spcPct val="0"/>
              </a:spcBef>
              <a:spcAft>
                <a:spcPct val="0"/>
              </a:spcAft>
              <a:defRPr sz="1050" kern="1200">
                <a:solidFill>
                  <a:schemeClr val="bg2"/>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marL="4572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marL="9144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marL="13716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marL="18288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marL="22860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marL="27432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marL="32004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marL="36576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fld id="{ED1A6FB2-99E1-4894-95CA-00999F7057AD}" type="slidenum">
              <a:rPr lang="de-DE" altLang="de-DE" smtClean="0">
                <a:solidFill>
                  <a:schemeClr val="bg1"/>
                </a:solidFill>
              </a:rPr>
              <a:pPr/>
              <a:t>2</a:t>
            </a:fld>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8043262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5" name="AutoShape 2"/>
          <p:cNvSpPr>
            <a:spLocks/>
          </p:cNvSpPr>
          <p:nvPr/>
        </p:nvSpPr>
        <p:spPr bwMode="auto">
          <a:xfrm>
            <a:off x="447257" y="1340768"/>
            <a:ext cx="3728317" cy="44644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r>
              <a:rPr lang="en-US" sz="1200" b="1" dirty="0">
                <a:solidFill>
                  <a:srgbClr val="0D7195"/>
                </a:solidFill>
                <a:latin typeface="Avenir Next" charset="0"/>
                <a:ea typeface="Avenir Next" charset="0"/>
                <a:cs typeface="Avenir Next" charset="0"/>
              </a:rPr>
              <a:t>Developed </a:t>
            </a:r>
            <a:r>
              <a:rPr lang="en-US" sz="1200" b="1" dirty="0" smtClean="0">
                <a:solidFill>
                  <a:srgbClr val="0D7195"/>
                </a:solidFill>
                <a:latin typeface="Avenir Next" charset="0"/>
                <a:ea typeface="Avenir Next" charset="0"/>
                <a:cs typeface="Avenir Next" charset="0"/>
              </a:rPr>
              <a:t> White </a:t>
            </a:r>
            <a:r>
              <a:rPr lang="en-US" sz="1200" b="1" dirty="0">
                <a:solidFill>
                  <a:srgbClr val="0D7195"/>
                </a:solidFill>
                <a:latin typeface="Avenir Next" charset="0"/>
                <a:ea typeface="Avenir Next" charset="0"/>
                <a:cs typeface="Avenir Next" charset="0"/>
              </a:rPr>
              <a:t>Paper</a:t>
            </a:r>
          </a:p>
          <a:p>
            <a:pPr lvl="0"/>
            <a:endParaRPr lang="en-US" sz="1200" b="1" dirty="0" smtClean="0">
              <a:latin typeface="Avenir Book" charset="0"/>
              <a:ea typeface="Avenir Book" charset="0"/>
              <a:cs typeface="Avenir Book" charset="0"/>
            </a:endParaRPr>
          </a:p>
          <a:p>
            <a:pPr lvl="0" algn="just"/>
            <a:r>
              <a:rPr lang="en-US" sz="1100" dirty="0" smtClean="0">
                <a:latin typeface="Avenir Book" charset="0"/>
                <a:ea typeface="Avenir Book" charset="0"/>
                <a:cs typeface="Avenir Book" charset="0"/>
              </a:rPr>
              <a:t>A finalized White </a:t>
            </a:r>
            <a:r>
              <a:rPr lang="en-US" sz="1100" dirty="0">
                <a:latin typeface="Avenir Book" charset="0"/>
                <a:ea typeface="Avenir Book" charset="0"/>
                <a:cs typeface="Avenir Book" charset="0"/>
              </a:rPr>
              <a:t>Paper </a:t>
            </a:r>
            <a:r>
              <a:rPr lang="en-US" sz="1100" dirty="0" smtClean="0">
                <a:latin typeface="Avenir Book" charset="0"/>
                <a:ea typeface="Avenir Book" charset="0"/>
                <a:cs typeface="Avenir Book" charset="0"/>
              </a:rPr>
              <a:t>has been developed for utilization </a:t>
            </a:r>
            <a:r>
              <a:rPr lang="en-US" sz="1100" dirty="0">
                <a:latin typeface="Avenir Book" charset="0"/>
                <a:ea typeface="Avenir Book" charset="0"/>
                <a:cs typeface="Avenir Book" charset="0"/>
              </a:rPr>
              <a:t>of technology </a:t>
            </a:r>
            <a:r>
              <a:rPr lang="en-US" sz="1100" dirty="0" smtClean="0">
                <a:latin typeface="Avenir Book" charset="0"/>
                <a:ea typeface="Avenir Book" charset="0"/>
                <a:cs typeface="Avenir Book" charset="0"/>
              </a:rPr>
              <a:t>implementation </a:t>
            </a:r>
            <a:r>
              <a:rPr lang="en-US" sz="1100" dirty="0">
                <a:latin typeface="Avenir Book" charset="0"/>
                <a:ea typeface="Avenir Book" charset="0"/>
                <a:cs typeface="Avenir Book" charset="0"/>
              </a:rPr>
              <a:t>into the company platform </a:t>
            </a:r>
            <a:r>
              <a:rPr lang="en-US" sz="1100" dirty="0" smtClean="0">
                <a:latin typeface="Avenir Book" charset="0"/>
                <a:ea typeface="Avenir Book" charset="0"/>
                <a:cs typeface="Avenir Book" charset="0"/>
              </a:rPr>
              <a:t>under </a:t>
            </a:r>
            <a:r>
              <a:rPr lang="en-US" sz="1100" dirty="0">
                <a:latin typeface="Avenir Book" charset="0"/>
                <a:ea typeface="Avenir Book" charset="0"/>
                <a:cs typeface="Avenir Book" charset="0"/>
              </a:rPr>
              <a:t>the </a:t>
            </a:r>
            <a:r>
              <a:rPr lang="en-US" sz="1100" b="1" dirty="0" err="1" smtClean="0">
                <a:latin typeface="Avenir Book" charset="0"/>
                <a:ea typeface="Avenir Book" charset="0"/>
                <a:cs typeface="Avenir Book" charset="0"/>
              </a:rPr>
              <a:t>TokenPlay</a:t>
            </a:r>
            <a:r>
              <a:rPr lang="en-US" sz="1100" dirty="0" smtClean="0">
                <a:latin typeface="Avenir Book" charset="0"/>
                <a:ea typeface="Avenir Book" charset="0"/>
                <a:cs typeface="Avenir Book" charset="0"/>
              </a:rPr>
              <a:t> brand </a:t>
            </a:r>
            <a:r>
              <a:rPr lang="en-US" sz="1100" dirty="0">
                <a:latin typeface="Avenir Book" charset="0"/>
                <a:ea typeface="Avenir Book" charset="0"/>
                <a:cs typeface="Avenir Book" charset="0"/>
              </a:rPr>
              <a:t>for public release.</a:t>
            </a:r>
          </a:p>
          <a:p>
            <a:r>
              <a:rPr lang="en-US" sz="1100" b="1" dirty="0">
                <a:latin typeface="Avenir Book" charset="0"/>
                <a:ea typeface="Avenir Book" charset="0"/>
                <a:cs typeface="Avenir Book" charset="0"/>
              </a:rPr>
              <a:t> </a:t>
            </a:r>
            <a:endParaRPr lang="en-US" sz="1100" b="1" dirty="0" smtClean="0">
              <a:latin typeface="Avenir Book" charset="0"/>
              <a:ea typeface="Avenir Book" charset="0"/>
              <a:cs typeface="Avenir Book" charset="0"/>
            </a:endParaRPr>
          </a:p>
          <a:p>
            <a:endParaRPr lang="en-US" sz="1200" b="1" dirty="0">
              <a:solidFill>
                <a:srgbClr val="002060"/>
              </a:solidFill>
              <a:latin typeface="Avenir Book" charset="0"/>
              <a:ea typeface="Avenir Book" charset="0"/>
              <a:cs typeface="Avenir Book" charset="0"/>
            </a:endParaRPr>
          </a:p>
          <a:p>
            <a:pPr lvl="0"/>
            <a:r>
              <a:rPr lang="en-US" sz="1200" b="1" dirty="0" smtClean="0">
                <a:solidFill>
                  <a:srgbClr val="0D7195"/>
                </a:solidFill>
                <a:latin typeface="Avenir Next" charset="0"/>
                <a:ea typeface="Avenir Next" charset="0"/>
                <a:cs typeface="Avenir Next" charset="0"/>
              </a:rPr>
              <a:t>Team Integration</a:t>
            </a:r>
          </a:p>
          <a:p>
            <a:pPr lvl="0"/>
            <a:endParaRPr lang="en-US" sz="1200" b="1" dirty="0" smtClean="0">
              <a:latin typeface="Avenir Book" charset="0"/>
              <a:ea typeface="Avenir Book" charset="0"/>
              <a:cs typeface="Avenir Book" charset="0"/>
            </a:endParaRPr>
          </a:p>
          <a:p>
            <a:pPr lvl="0"/>
            <a:r>
              <a:rPr lang="en-US" sz="1100" dirty="0" err="1" smtClean="0">
                <a:latin typeface="Avenir Book" charset="0"/>
                <a:ea typeface="Avenir Book" charset="0"/>
                <a:cs typeface="Avenir Book" charset="0"/>
              </a:rPr>
              <a:t>TokenPlay</a:t>
            </a:r>
            <a:r>
              <a:rPr lang="en-US" sz="1100" dirty="0" smtClean="0">
                <a:latin typeface="Avenir Book" charset="0"/>
                <a:ea typeface="Avenir Book" charset="0"/>
                <a:cs typeface="Avenir Book" charset="0"/>
              </a:rPr>
              <a:t> Team includes public company experience in </a:t>
            </a:r>
            <a:r>
              <a:rPr lang="en-US" sz="1100" dirty="0">
                <a:latin typeface="Avenir Book" charset="0"/>
                <a:ea typeface="Avenir Book" charset="0"/>
                <a:cs typeface="Avenir Book" charset="0"/>
              </a:rPr>
              <a:t>the fields below, which shall be announced and </a:t>
            </a:r>
            <a:r>
              <a:rPr lang="en-US" sz="1100" dirty="0" smtClean="0">
                <a:latin typeface="Avenir Book" charset="0"/>
                <a:ea typeface="Avenir Book" charset="0"/>
                <a:cs typeface="Avenir Book" charset="0"/>
              </a:rPr>
              <a:t>assigned to </a:t>
            </a:r>
            <a:r>
              <a:rPr lang="en-US" sz="1100" b="1" dirty="0" err="1" smtClean="0">
                <a:latin typeface="Avenir Book" charset="0"/>
                <a:ea typeface="Avenir Book" charset="0"/>
                <a:cs typeface="Avenir Book" charset="0"/>
              </a:rPr>
              <a:t>TokenPlay</a:t>
            </a:r>
            <a:r>
              <a:rPr lang="en-US" sz="1100" b="1" dirty="0" smtClean="0">
                <a:latin typeface="Avenir Book" charset="0"/>
                <a:ea typeface="Avenir Book" charset="0"/>
                <a:cs typeface="Avenir Book" charset="0"/>
              </a:rPr>
              <a:t> </a:t>
            </a:r>
            <a:r>
              <a:rPr lang="en-US" sz="1100" dirty="0" smtClean="0">
                <a:latin typeface="Avenir Book" charset="0"/>
                <a:ea typeface="Avenir Book" charset="0"/>
                <a:cs typeface="Avenir Book" charset="0"/>
              </a:rPr>
              <a:t>to </a:t>
            </a:r>
            <a:r>
              <a:rPr lang="en-US" sz="1100" dirty="0">
                <a:latin typeface="Avenir Book" charset="0"/>
                <a:ea typeface="Avenir Book" charset="0"/>
                <a:cs typeface="Avenir Book" charset="0"/>
              </a:rPr>
              <a:t>support </a:t>
            </a:r>
            <a:r>
              <a:rPr lang="en-US" sz="1100" dirty="0" err="1" smtClean="0">
                <a:latin typeface="Avenir Book" charset="0"/>
                <a:ea typeface="Avenir Book" charset="0"/>
                <a:cs typeface="Avenir Book" charset="0"/>
              </a:rPr>
              <a:t>Blockchain</a:t>
            </a:r>
            <a:r>
              <a:rPr lang="en-US" sz="1100" dirty="0" smtClean="0">
                <a:latin typeface="Avenir Book" charset="0"/>
                <a:ea typeface="Avenir Book" charset="0"/>
                <a:cs typeface="Avenir Book" charset="0"/>
              </a:rPr>
              <a:t> </a:t>
            </a:r>
            <a:r>
              <a:rPr lang="en-US" sz="1100" dirty="0">
                <a:latin typeface="Avenir Book" charset="0"/>
                <a:ea typeface="Avenir Book" charset="0"/>
                <a:cs typeface="Avenir Book" charset="0"/>
              </a:rPr>
              <a:t>technology in the gaming space </a:t>
            </a:r>
            <a:r>
              <a:rPr lang="en-US" sz="1100" dirty="0" smtClean="0">
                <a:latin typeface="Avenir Book" charset="0"/>
                <a:ea typeface="Avenir Book" charset="0"/>
                <a:cs typeface="Avenir Book" charset="0"/>
              </a:rPr>
              <a:t>:</a:t>
            </a:r>
          </a:p>
          <a:p>
            <a:pPr lvl="0"/>
            <a:endParaRPr lang="en-US" sz="1100" dirty="0">
              <a:latin typeface="Avenir Book" charset="0"/>
              <a:ea typeface="Avenir Book" charset="0"/>
              <a:cs typeface="Avenir Book" charset="0"/>
            </a:endParaRPr>
          </a:p>
          <a:p>
            <a:pPr marL="628650" lvl="1" indent="-171450">
              <a:lnSpc>
                <a:spcPct val="114000"/>
              </a:lnSpc>
              <a:buFont typeface="Arial" charset="0"/>
              <a:buChar char="•"/>
            </a:pPr>
            <a:r>
              <a:rPr lang="en-US" sz="1100" b="1" dirty="0">
                <a:solidFill>
                  <a:srgbClr val="0D7195"/>
                </a:solidFill>
                <a:latin typeface="Avenir Roman" charset="0"/>
                <a:ea typeface="Avenir Roman" charset="0"/>
                <a:cs typeface="Avenir Roman" charset="0"/>
              </a:rPr>
              <a:t>Communications Specialist </a:t>
            </a:r>
            <a:r>
              <a:rPr lang="en-US" sz="1100" dirty="0">
                <a:latin typeface="Avenir Book" charset="0"/>
                <a:ea typeface="Avenir Book" charset="0"/>
                <a:cs typeface="Avenir Book" charset="0"/>
              </a:rPr>
              <a:t>with expertise in the gaming / technology sector</a:t>
            </a:r>
          </a:p>
          <a:p>
            <a:pPr marL="628650" lvl="1" indent="-171450">
              <a:lnSpc>
                <a:spcPct val="114000"/>
              </a:lnSpc>
              <a:buFont typeface="Arial" charset="0"/>
              <a:buChar char="•"/>
            </a:pPr>
            <a:r>
              <a:rPr lang="en-US" sz="1100" b="1" dirty="0">
                <a:solidFill>
                  <a:srgbClr val="0D7195"/>
                </a:solidFill>
                <a:latin typeface="Avenir Roman" charset="0"/>
                <a:ea typeface="Avenir Roman" charset="0"/>
                <a:cs typeface="Avenir Roman" charset="0"/>
              </a:rPr>
              <a:t>Gaming Specialist </a:t>
            </a:r>
            <a:r>
              <a:rPr lang="en-US" sz="1100" dirty="0">
                <a:latin typeface="Avenir Book" charset="0"/>
                <a:ea typeface="Avenir Book" charset="0"/>
                <a:cs typeface="Avenir Book" charset="0"/>
              </a:rPr>
              <a:t>in mobile with an established track record</a:t>
            </a:r>
          </a:p>
          <a:p>
            <a:pPr marL="628650" lvl="1" indent="-171450">
              <a:lnSpc>
                <a:spcPct val="114000"/>
              </a:lnSpc>
              <a:buFont typeface="Arial" charset="0"/>
              <a:buChar char="•"/>
            </a:pPr>
            <a:r>
              <a:rPr lang="en-US" sz="1100" b="1" dirty="0">
                <a:solidFill>
                  <a:srgbClr val="0D7195"/>
                </a:solidFill>
                <a:latin typeface="Avenir Roman" charset="0"/>
                <a:ea typeface="Avenir Roman" charset="0"/>
                <a:cs typeface="Avenir Roman" charset="0"/>
              </a:rPr>
              <a:t>Board of Directors Member </a:t>
            </a:r>
            <a:r>
              <a:rPr lang="en-US" sz="1100" dirty="0">
                <a:latin typeface="Avenir Book" charset="0"/>
                <a:ea typeface="Avenir Book" charset="0"/>
                <a:cs typeface="Avenir Book" charset="0"/>
              </a:rPr>
              <a:t>from </a:t>
            </a:r>
            <a:r>
              <a:rPr lang="en-US" sz="1100" dirty="0" err="1">
                <a:latin typeface="Avenir Book" charset="0"/>
                <a:ea typeface="Avenir Book" charset="0"/>
                <a:cs typeface="Avenir Book" charset="0"/>
              </a:rPr>
              <a:t>Bridgemark</a:t>
            </a:r>
            <a:endParaRPr lang="en-US" sz="1100" dirty="0">
              <a:latin typeface="Avenir Book" charset="0"/>
              <a:ea typeface="Avenir Book" charset="0"/>
              <a:cs typeface="Avenir Book" charset="0"/>
            </a:endParaRPr>
          </a:p>
          <a:p>
            <a:pPr marL="628650" lvl="1" indent="-171450">
              <a:lnSpc>
                <a:spcPct val="114000"/>
              </a:lnSpc>
              <a:buFont typeface="Arial" charset="0"/>
              <a:buChar char="•"/>
            </a:pPr>
            <a:r>
              <a:rPr lang="en-US" sz="1100" b="1" dirty="0" smtClean="0">
                <a:solidFill>
                  <a:srgbClr val="0D7195"/>
                </a:solidFill>
                <a:latin typeface="Avenir Roman" charset="0"/>
                <a:ea typeface="Avenir Roman" charset="0"/>
                <a:cs typeface="Avenir Roman" charset="0"/>
              </a:rPr>
              <a:t>COO/CFO</a:t>
            </a:r>
            <a:r>
              <a:rPr lang="en-US" sz="1100" b="1" dirty="0" smtClean="0">
                <a:solidFill>
                  <a:srgbClr val="002060"/>
                </a:solidFill>
                <a:latin typeface="Avenir Roman" charset="0"/>
                <a:ea typeface="Avenir Roman" charset="0"/>
                <a:cs typeface="Avenir Roman" charset="0"/>
              </a:rPr>
              <a:t> </a:t>
            </a:r>
            <a:r>
              <a:rPr lang="en-US" sz="1100" dirty="0">
                <a:latin typeface="Avenir Book" charset="0"/>
                <a:ea typeface="Avenir Book" charset="0"/>
                <a:cs typeface="Avenir Book" charset="0"/>
              </a:rPr>
              <a:t>for support and heading ”New Tech” in </a:t>
            </a:r>
            <a:r>
              <a:rPr lang="en-US" sz="1100" dirty="0" err="1">
                <a:latin typeface="Avenir Book" charset="0"/>
                <a:ea typeface="Avenir Book" charset="0"/>
                <a:cs typeface="Avenir Book" charset="0"/>
              </a:rPr>
              <a:t>Blockchain</a:t>
            </a:r>
            <a:endParaRPr lang="en-US" sz="1100" dirty="0">
              <a:latin typeface="Avenir Book" charset="0"/>
              <a:ea typeface="Avenir Book" charset="0"/>
              <a:cs typeface="Avenir Book" charset="0"/>
            </a:endParaRPr>
          </a:p>
          <a:p>
            <a:pPr marL="628650" lvl="1" indent="-171450">
              <a:lnSpc>
                <a:spcPct val="114000"/>
              </a:lnSpc>
              <a:buFont typeface="Arial" charset="0"/>
              <a:buChar char="•"/>
            </a:pPr>
            <a:r>
              <a:rPr lang="en-US" sz="1100" b="1" dirty="0" err="1">
                <a:solidFill>
                  <a:srgbClr val="0D7195"/>
                </a:solidFill>
                <a:latin typeface="Avenir Roman" charset="0"/>
                <a:ea typeface="Avenir Roman" charset="0"/>
                <a:cs typeface="Avenir Roman" charset="0"/>
              </a:rPr>
              <a:t>Blockchain</a:t>
            </a:r>
            <a:r>
              <a:rPr lang="en-US" sz="1100" b="1" dirty="0">
                <a:solidFill>
                  <a:srgbClr val="0D7195"/>
                </a:solidFill>
                <a:latin typeface="Avenir Roman" charset="0"/>
                <a:ea typeface="Avenir Roman" charset="0"/>
                <a:cs typeface="Avenir Roman" charset="0"/>
              </a:rPr>
              <a:t> Development </a:t>
            </a:r>
            <a:r>
              <a:rPr lang="en-US" sz="1100" b="1" dirty="0" smtClean="0">
                <a:solidFill>
                  <a:srgbClr val="0D7195"/>
                </a:solidFill>
                <a:latin typeface="Avenir Roman" charset="0"/>
                <a:ea typeface="Avenir Roman" charset="0"/>
                <a:cs typeface="Avenir Roman" charset="0"/>
              </a:rPr>
              <a:t>Director</a:t>
            </a:r>
          </a:p>
          <a:p>
            <a:pPr marL="628650" lvl="1" indent="-171450">
              <a:lnSpc>
                <a:spcPct val="114000"/>
              </a:lnSpc>
              <a:buFont typeface="Arial" charset="0"/>
              <a:buChar char="•"/>
            </a:pPr>
            <a:r>
              <a:rPr lang="en-US" sz="1100" b="1" dirty="0" smtClean="0">
                <a:solidFill>
                  <a:srgbClr val="0D7195"/>
                </a:solidFill>
                <a:latin typeface="Avenir Roman" charset="0"/>
                <a:ea typeface="Avenir Roman" charset="0"/>
                <a:cs typeface="Avenir Roman" charset="0"/>
              </a:rPr>
              <a:t>CTO </a:t>
            </a:r>
            <a:r>
              <a:rPr lang="mr-IN" sz="1100" b="1" dirty="0" smtClean="0">
                <a:solidFill>
                  <a:srgbClr val="0D7195"/>
                </a:solidFill>
                <a:latin typeface="Avenir Roman" charset="0"/>
                <a:ea typeface="Avenir Roman" charset="0"/>
                <a:cs typeface="Avenir Roman" charset="0"/>
              </a:rPr>
              <a:t>–</a:t>
            </a:r>
            <a:r>
              <a:rPr lang="en-US" sz="1100" b="1" dirty="0" smtClean="0">
                <a:solidFill>
                  <a:srgbClr val="0D7195"/>
                </a:solidFill>
                <a:latin typeface="Avenir Roman" charset="0"/>
                <a:ea typeface="Avenir Roman" charset="0"/>
                <a:cs typeface="Avenir Roman" charset="0"/>
              </a:rPr>
              <a:t> </a:t>
            </a:r>
            <a:r>
              <a:rPr lang="en-US" sz="1100" b="1" dirty="0" err="1" smtClean="0">
                <a:solidFill>
                  <a:srgbClr val="0D7195"/>
                </a:solidFill>
                <a:latin typeface="Avenir Roman" charset="0"/>
                <a:ea typeface="Avenir Roman" charset="0"/>
                <a:cs typeface="Avenir Roman" charset="0"/>
              </a:rPr>
              <a:t>Blockchain</a:t>
            </a:r>
            <a:r>
              <a:rPr lang="en-US" sz="1100" b="1" dirty="0" smtClean="0">
                <a:solidFill>
                  <a:srgbClr val="0D7195"/>
                </a:solidFill>
                <a:latin typeface="Avenir Roman" charset="0"/>
                <a:ea typeface="Avenir Roman" charset="0"/>
                <a:cs typeface="Avenir Roman" charset="0"/>
              </a:rPr>
              <a:t> and Development</a:t>
            </a:r>
          </a:p>
          <a:p>
            <a:pPr marL="628650" lvl="1" indent="-171450">
              <a:lnSpc>
                <a:spcPct val="114000"/>
              </a:lnSpc>
              <a:buFont typeface="Arial" charset="0"/>
              <a:buChar char="•"/>
            </a:pPr>
            <a:r>
              <a:rPr lang="en-US" sz="1100" b="1" dirty="0" smtClean="0">
                <a:solidFill>
                  <a:srgbClr val="0D7195"/>
                </a:solidFill>
                <a:latin typeface="Avenir Roman" charset="0"/>
                <a:ea typeface="Avenir Roman" charset="0"/>
                <a:cs typeface="Avenir Roman" charset="0"/>
              </a:rPr>
              <a:t>Developers - Technical programming</a:t>
            </a:r>
            <a:endParaRPr lang="en-US" sz="1100" u="sng" dirty="0">
              <a:solidFill>
                <a:srgbClr val="0D7195"/>
              </a:solidFill>
              <a:latin typeface="Avenir Book" charset="0"/>
              <a:ea typeface="Avenir Book" charset="0"/>
              <a:cs typeface="Avenir Book" charset="0"/>
            </a:endParaRPr>
          </a:p>
          <a:p>
            <a:pPr marL="109538" indent="-109538" defTabSz="457200">
              <a:spcBef>
                <a:spcPts val="600"/>
              </a:spcBef>
            </a:pPr>
            <a:endParaRPr lang="en-US" sz="1200" u="sng" dirty="0">
              <a:solidFill>
                <a:srgbClr val="3D3D3D"/>
              </a:solidFill>
              <a:latin typeface="Avenir Book" charset="0"/>
              <a:ea typeface="Avenir Book" charset="0"/>
              <a:cs typeface="Avenir Book" charset="0"/>
            </a:endParaRPr>
          </a:p>
        </p:txBody>
      </p:sp>
      <p:sp>
        <p:nvSpPr>
          <p:cNvPr id="13" name="AutoShape 3"/>
          <p:cNvSpPr>
            <a:spLocks/>
          </p:cNvSpPr>
          <p:nvPr/>
        </p:nvSpPr>
        <p:spPr bwMode="auto">
          <a:xfrm>
            <a:off x="5010053" y="1340769"/>
            <a:ext cx="3882427" cy="3096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lvl="0" algn="just"/>
            <a:r>
              <a:rPr lang="en-US" sz="1200" b="1" dirty="0" smtClean="0">
                <a:solidFill>
                  <a:srgbClr val="0D7195"/>
                </a:solidFill>
                <a:latin typeface="Avenir Next" charset="0"/>
                <a:ea typeface="Avenir Next" charset="0"/>
                <a:cs typeface="Avenir Next" charset="0"/>
              </a:rPr>
              <a:t>Platform Development</a:t>
            </a:r>
            <a:endParaRPr lang="en-US" sz="1200" b="1" dirty="0">
              <a:solidFill>
                <a:srgbClr val="0D7195"/>
              </a:solidFill>
              <a:latin typeface="Avenir Next" charset="0"/>
              <a:ea typeface="Avenir Next" charset="0"/>
              <a:cs typeface="Avenir Next" charset="0"/>
            </a:endParaRPr>
          </a:p>
          <a:p>
            <a:pPr lvl="0" algn="just"/>
            <a:endParaRPr lang="en-US" sz="1100" b="1" dirty="0">
              <a:latin typeface="Avenir Book" charset="0"/>
              <a:ea typeface="Avenir Book" charset="0"/>
              <a:cs typeface="Avenir Book" charset="0"/>
            </a:endParaRPr>
          </a:p>
          <a:p>
            <a:pPr lvl="0" algn="just"/>
            <a:r>
              <a:rPr lang="en-US" sz="1100" dirty="0" smtClean="0">
                <a:latin typeface="Avenir Book" charset="0"/>
                <a:ea typeface="Avenir Book" charset="0"/>
                <a:cs typeface="Avenir Book" charset="0"/>
              </a:rPr>
              <a:t>for Technology, paid in common shares in </a:t>
            </a:r>
            <a:r>
              <a:rPr lang="en-US" sz="1100" b="1" dirty="0" err="1" smtClean="0">
                <a:latin typeface="Avenir Book" charset="0"/>
                <a:ea typeface="Avenir Book" charset="0"/>
                <a:cs typeface="Avenir Book" charset="0"/>
              </a:rPr>
              <a:t>TokenPlay</a:t>
            </a:r>
            <a:r>
              <a:rPr lang="en-US" sz="1100" dirty="0" smtClean="0">
                <a:latin typeface="Avenir Book" charset="0"/>
                <a:ea typeface="Avenir Book" charset="0"/>
                <a:cs typeface="Avenir Book" charset="0"/>
              </a:rPr>
              <a:t>,</a:t>
            </a:r>
          </a:p>
          <a:p>
            <a:pPr lvl="0" algn="just"/>
            <a:r>
              <a:rPr lang="en-US" sz="1100" dirty="0" smtClean="0">
                <a:latin typeface="Avenir Book" charset="0"/>
                <a:ea typeface="Avenir Book" charset="0"/>
                <a:cs typeface="Avenir Book" charset="0"/>
              </a:rPr>
              <a:t>for utilization for its gaming audience </a:t>
            </a:r>
            <a:r>
              <a:rPr lang="en-US" sz="1100" dirty="0">
                <a:latin typeface="Avenir Book" charset="0"/>
                <a:ea typeface="Avenir Book" charset="0"/>
                <a:cs typeface="Avenir Book" charset="0"/>
              </a:rPr>
              <a:t>at STAGE 1 </a:t>
            </a:r>
            <a:r>
              <a:rPr lang="en-US" sz="1100" dirty="0" smtClean="0">
                <a:latin typeface="Avenir Book" charset="0"/>
                <a:ea typeface="Avenir Book" charset="0"/>
                <a:cs typeface="Avenir Book" charset="0"/>
              </a:rPr>
              <a:t>of</a:t>
            </a:r>
          </a:p>
          <a:p>
            <a:pPr lvl="0" algn="just"/>
            <a:r>
              <a:rPr lang="en-US" sz="1100" dirty="0" smtClean="0">
                <a:latin typeface="Avenir Book" charset="0"/>
                <a:ea typeface="Avenir Book" charset="0"/>
                <a:cs typeface="Avenir Book" charset="0"/>
              </a:rPr>
              <a:t>integration </a:t>
            </a:r>
            <a:r>
              <a:rPr lang="en-US" sz="1100" dirty="0">
                <a:latin typeface="Avenir Book" charset="0"/>
                <a:ea typeface="Avenir Book" charset="0"/>
                <a:cs typeface="Avenir Book" charset="0"/>
              </a:rPr>
              <a:t>of </a:t>
            </a:r>
            <a:r>
              <a:rPr lang="en-US" sz="1100" dirty="0" err="1" smtClean="0">
                <a:latin typeface="Avenir Book" charset="0"/>
                <a:ea typeface="Avenir Book" charset="0"/>
                <a:cs typeface="Avenir Book" charset="0"/>
              </a:rPr>
              <a:t>Blockchain</a:t>
            </a:r>
            <a:r>
              <a:rPr lang="en-US" sz="1100" dirty="0">
                <a:latin typeface="Avenir Book" charset="0"/>
                <a:ea typeface="Avenir Book" charset="0"/>
                <a:cs typeface="Avenir Book" charset="0"/>
              </a:rPr>
              <a:t> </a:t>
            </a:r>
            <a:r>
              <a:rPr lang="en-US" sz="1100" dirty="0" smtClean="0">
                <a:latin typeface="Avenir Book" charset="0"/>
                <a:ea typeface="Avenir Book" charset="0"/>
                <a:cs typeface="Avenir Book" charset="0"/>
              </a:rPr>
              <a:t>technology </a:t>
            </a:r>
            <a:r>
              <a:rPr lang="en-US" sz="1100" dirty="0">
                <a:latin typeface="Avenir Book" charset="0"/>
                <a:ea typeface="Avenir Book" charset="0"/>
                <a:cs typeface="Avenir Book" charset="0"/>
              </a:rPr>
              <a:t>for the </a:t>
            </a:r>
            <a:r>
              <a:rPr lang="en-US" sz="1100" dirty="0" smtClean="0">
                <a:latin typeface="Avenir Book" charset="0"/>
                <a:ea typeface="Avenir Book" charset="0"/>
                <a:cs typeface="Avenir Book" charset="0"/>
              </a:rPr>
              <a:t>gaming</a:t>
            </a:r>
          </a:p>
          <a:p>
            <a:pPr lvl="0" algn="just"/>
            <a:r>
              <a:rPr lang="en-US" sz="1100" dirty="0" smtClean="0">
                <a:latin typeface="Avenir Book" charset="0"/>
                <a:ea typeface="Avenir Book" charset="0"/>
                <a:cs typeface="Avenir Book" charset="0"/>
              </a:rPr>
              <a:t>industry.</a:t>
            </a:r>
          </a:p>
          <a:p>
            <a:pPr lvl="0" algn="just"/>
            <a:endParaRPr lang="en-US" sz="1200" dirty="0">
              <a:latin typeface="Avenir Book" charset="0"/>
              <a:ea typeface="Avenir Book" charset="0"/>
              <a:cs typeface="Avenir Book" charset="0"/>
            </a:endParaRPr>
          </a:p>
          <a:p>
            <a:pPr algn="just"/>
            <a:r>
              <a:rPr lang="en-US" sz="1200" dirty="0">
                <a:latin typeface="Avenir Book" charset="0"/>
                <a:ea typeface="Avenir Book" charset="0"/>
                <a:cs typeface="Avenir Book" charset="0"/>
              </a:rPr>
              <a:t> </a:t>
            </a:r>
          </a:p>
          <a:p>
            <a:pPr algn="just"/>
            <a:r>
              <a:rPr lang="en-US" sz="1200" b="1" dirty="0">
                <a:solidFill>
                  <a:srgbClr val="0D7195"/>
                </a:solidFill>
                <a:latin typeface="Avenir Next" charset="0"/>
                <a:ea typeface="Avenir Next" charset="0"/>
                <a:cs typeface="Avenir Next" charset="0"/>
              </a:rPr>
              <a:t>Technology and Platform Marketing Roll-Out</a:t>
            </a:r>
          </a:p>
          <a:p>
            <a:pPr lvl="0" algn="just"/>
            <a:endParaRPr lang="en-US" sz="1100" b="1" dirty="0">
              <a:latin typeface="Avenir Book" charset="0"/>
              <a:ea typeface="Avenir Book" charset="0"/>
              <a:cs typeface="Avenir Book" charset="0"/>
            </a:endParaRPr>
          </a:p>
          <a:p>
            <a:pPr lvl="0" algn="just"/>
            <a:r>
              <a:rPr lang="en-US" sz="1100" dirty="0">
                <a:latin typeface="Avenir Book" charset="0"/>
                <a:ea typeface="Avenir Book" charset="0"/>
                <a:cs typeface="Avenir Book" charset="0"/>
              </a:rPr>
              <a:t>s</a:t>
            </a:r>
            <a:r>
              <a:rPr lang="en-US" sz="1100" dirty="0" smtClean="0">
                <a:latin typeface="Avenir Book" charset="0"/>
                <a:ea typeface="Avenir Book" charset="0"/>
                <a:cs typeface="Avenir Book" charset="0"/>
              </a:rPr>
              <a:t>pecifically for the </a:t>
            </a:r>
            <a:r>
              <a:rPr lang="en-US" sz="1100" dirty="0">
                <a:latin typeface="Avenir Book" charset="0"/>
                <a:ea typeface="Avenir Book" charset="0"/>
                <a:cs typeface="Avenir Book" charset="0"/>
              </a:rPr>
              <a:t>final developed technology </a:t>
            </a:r>
            <a:r>
              <a:rPr lang="en-US" sz="1100" dirty="0" smtClean="0">
                <a:latin typeface="Avenir Book" charset="0"/>
                <a:ea typeface="Avenir Book" charset="0"/>
                <a:cs typeface="Avenir Book" charset="0"/>
              </a:rPr>
              <a:t>of</a:t>
            </a:r>
          </a:p>
          <a:p>
            <a:pPr lvl="0" algn="just"/>
            <a:r>
              <a:rPr lang="en-US" sz="1100" dirty="0" err="1" smtClean="0">
                <a:latin typeface="Avenir Book" charset="0"/>
                <a:ea typeface="Avenir Book" charset="0"/>
                <a:cs typeface="Avenir Book" charset="0"/>
              </a:rPr>
              <a:t>Blockchain</a:t>
            </a:r>
            <a:r>
              <a:rPr lang="en-US" sz="1100" dirty="0" smtClean="0">
                <a:latin typeface="Avenir Book" charset="0"/>
                <a:ea typeface="Avenir Book" charset="0"/>
                <a:cs typeface="Avenir Book" charset="0"/>
              </a:rPr>
              <a:t>, implementable </a:t>
            </a:r>
            <a:r>
              <a:rPr lang="en-US" sz="1100" dirty="0">
                <a:latin typeface="Avenir Book" charset="0"/>
                <a:ea typeface="Avenir Book" charset="0"/>
                <a:cs typeface="Avenir Book" charset="0"/>
              </a:rPr>
              <a:t>for </a:t>
            </a:r>
            <a:r>
              <a:rPr lang="en-US" sz="1100" b="1" dirty="0" err="1" smtClean="0">
                <a:latin typeface="Avenir Book" charset="0"/>
                <a:ea typeface="Avenir Book" charset="0"/>
                <a:cs typeface="Avenir Book" charset="0"/>
              </a:rPr>
              <a:t>TokenPlay</a:t>
            </a:r>
            <a:r>
              <a:rPr lang="en-US" sz="1100" dirty="0" smtClean="0">
                <a:latin typeface="Avenir Book" charset="0"/>
                <a:ea typeface="Avenir Book" charset="0"/>
                <a:cs typeface="Avenir Book" charset="0"/>
              </a:rPr>
              <a:t> gaming</a:t>
            </a:r>
          </a:p>
          <a:p>
            <a:pPr lvl="0" algn="just"/>
            <a:r>
              <a:rPr lang="en-US" sz="1100" dirty="0" smtClean="0">
                <a:latin typeface="Avenir Book" charset="0"/>
                <a:ea typeface="Avenir Book" charset="0"/>
                <a:cs typeface="Avenir Book" charset="0"/>
              </a:rPr>
              <a:t>Space</a:t>
            </a:r>
            <a:r>
              <a:rPr lang="en-US" sz="1100" dirty="0">
                <a:latin typeface="Avenir Book" charset="0"/>
                <a:ea typeface="Avenir Book" charset="0"/>
                <a:cs typeface="Avenir Book" charset="0"/>
              </a:rPr>
              <a:t>.</a:t>
            </a:r>
            <a:r>
              <a:rPr lang="en-US" sz="1100" dirty="0" smtClean="0">
                <a:latin typeface="Avenir Book" charset="0"/>
                <a:ea typeface="Avenir Book" charset="0"/>
                <a:cs typeface="Avenir Book" charset="0"/>
              </a:rPr>
              <a:t> </a:t>
            </a:r>
            <a:r>
              <a:rPr lang="en-US" sz="1100" dirty="0">
                <a:latin typeface="Avenir Book" charset="0"/>
                <a:ea typeface="Avenir Book" charset="0"/>
                <a:cs typeface="Avenir Book" charset="0"/>
              </a:rPr>
              <a:t>T</a:t>
            </a:r>
            <a:r>
              <a:rPr lang="en-US" sz="1100" dirty="0" smtClean="0">
                <a:latin typeface="Avenir Book" charset="0"/>
                <a:ea typeface="Avenir Book" charset="0"/>
                <a:cs typeface="Avenir Book" charset="0"/>
              </a:rPr>
              <a:t>his can include integration </a:t>
            </a:r>
            <a:r>
              <a:rPr lang="en-US" sz="1100" dirty="0">
                <a:latin typeface="Avenir Book" charset="0"/>
                <a:ea typeface="Avenir Book" charset="0"/>
                <a:cs typeface="Avenir Book" charset="0"/>
              </a:rPr>
              <a:t>of </a:t>
            </a:r>
            <a:r>
              <a:rPr lang="en-US" sz="1100" dirty="0" err="1" smtClean="0">
                <a:latin typeface="Avenir Book" charset="0"/>
                <a:ea typeface="Avenir Book" charset="0"/>
                <a:cs typeface="Avenir Book" charset="0"/>
              </a:rPr>
              <a:t>Blockchain</a:t>
            </a:r>
            <a:r>
              <a:rPr lang="en-US" sz="1100" dirty="0" smtClean="0">
                <a:latin typeface="Avenir Book" charset="0"/>
                <a:ea typeface="Avenir Book" charset="0"/>
                <a:cs typeface="Avenir Book" charset="0"/>
              </a:rPr>
              <a:t>,</a:t>
            </a:r>
          </a:p>
          <a:p>
            <a:pPr lvl="0" algn="just"/>
            <a:r>
              <a:rPr lang="en-US" sz="1100" dirty="0" smtClean="0">
                <a:latin typeface="Avenir Book" charset="0"/>
                <a:ea typeface="Avenir Book" charset="0"/>
                <a:cs typeface="Avenir Book" charset="0"/>
              </a:rPr>
              <a:t>Digital Currency Acceptance and/or </a:t>
            </a:r>
            <a:r>
              <a:rPr lang="en-US" sz="1100" dirty="0">
                <a:latin typeface="Avenir Book" charset="0"/>
                <a:ea typeface="Avenir Book" charset="0"/>
                <a:cs typeface="Avenir Book" charset="0"/>
              </a:rPr>
              <a:t>integration </a:t>
            </a:r>
            <a:r>
              <a:rPr lang="en-US" sz="1100" dirty="0" smtClean="0">
                <a:latin typeface="Avenir Book" charset="0"/>
                <a:ea typeface="Avenir Book" charset="0"/>
                <a:cs typeface="Avenir Book" charset="0"/>
              </a:rPr>
              <a:t>of</a:t>
            </a:r>
          </a:p>
          <a:p>
            <a:pPr lvl="0" algn="just"/>
            <a:r>
              <a:rPr lang="en-US" sz="1100" dirty="0" smtClean="0">
                <a:latin typeface="Avenir Book" charset="0"/>
                <a:ea typeface="Avenir Book" charset="0"/>
                <a:cs typeface="Avenir Book" charset="0"/>
              </a:rPr>
              <a:t>Online betting</a:t>
            </a:r>
            <a:r>
              <a:rPr lang="en-US" sz="1100" dirty="0">
                <a:latin typeface="Avenir Book" charset="0"/>
                <a:ea typeface="Avenir Book" charset="0"/>
                <a:cs typeface="Avenir Book" charset="0"/>
              </a:rPr>
              <a:t>. </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26214" y="4869160"/>
            <a:ext cx="2602170" cy="980405"/>
          </a:xfrm>
          <a:prstGeom prst="rect">
            <a:avLst/>
          </a:prstGeom>
        </p:spPr>
      </p:pic>
      <p:sp>
        <p:nvSpPr>
          <p:cNvPr id="12" name="Slide Number Placeholder 1"/>
          <p:cNvSpPr>
            <a:spLocks noGrp="1"/>
          </p:cNvSpPr>
          <p:nvPr>
            <p:ph type="sldNum" sz="quarter" idx="10"/>
          </p:nvPr>
        </p:nvSpPr>
        <p:spPr>
          <a:xfrm>
            <a:off x="8175500" y="6599064"/>
            <a:ext cx="788988" cy="214312"/>
          </a:xfrm>
        </p:spPr>
        <p:txBody>
          <a:bodyPr/>
          <a:lstStyle/>
          <a:p>
            <a:fld id="{ED1A6FB2-99E1-4894-95CA-00999F7057AD}" type="slidenum">
              <a:rPr lang="de-DE" altLang="de-DE" smtClean="0">
                <a:solidFill>
                  <a:schemeClr val="bg1"/>
                </a:solidFill>
              </a:rPr>
              <a:pPr/>
              <a:t>20</a:t>
            </a:fld>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7"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smtClean="0">
                <a:solidFill>
                  <a:srgbClr val="0D7195"/>
                </a:solidFill>
                <a:latin typeface="Avenir Next Medium" charset="0"/>
                <a:ea typeface="Avenir Next Medium" charset="0"/>
                <a:cs typeface="Avenir Next Medium" charset="0"/>
              </a:rPr>
              <a:t>Proposed Roadmap</a:t>
            </a:r>
            <a:endParaRPr lang="en-US" altLang="de-DE" sz="2000" b="1" dirty="0">
              <a:solidFill>
                <a:srgbClr val="0D7195"/>
              </a:solidFill>
              <a:latin typeface="Avenir Next Medium" charset="0"/>
              <a:ea typeface="Avenir Next Medium" charset="0"/>
              <a:cs typeface="Avenir Next Medium" charset="0"/>
            </a:endParaRPr>
          </a:p>
        </p:txBody>
      </p:sp>
      <p:sp>
        <p:nvSpPr>
          <p:cNvPr id="18" name="Line 5"/>
          <p:cNvSpPr>
            <a:spLocks noChangeShapeType="1"/>
          </p:cNvSpPr>
          <p:nvPr/>
        </p:nvSpPr>
        <p:spPr bwMode="auto">
          <a:xfrm>
            <a:off x="395536" y="692696"/>
            <a:ext cx="2448271"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68925758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pic>
        <p:nvPicPr>
          <p:cNvPr id="14" name="Imagen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3686" y="1124744"/>
            <a:ext cx="6142482" cy="4849409"/>
          </a:xfrm>
          <a:prstGeom prst="rect">
            <a:avLst/>
          </a:prstGeom>
        </p:spPr>
      </p:pic>
      <p:sp>
        <p:nvSpPr>
          <p:cNvPr id="20" name="TextBox 19"/>
          <p:cNvSpPr txBox="1"/>
          <p:nvPr/>
        </p:nvSpPr>
        <p:spPr>
          <a:xfrm>
            <a:off x="4368651" y="2745987"/>
            <a:ext cx="3476296" cy="707886"/>
          </a:xfrm>
          <a:prstGeom prst="rect">
            <a:avLst/>
          </a:prstGeom>
          <a:noFill/>
        </p:spPr>
        <p:txBody>
          <a:bodyPr wrap="square" rtlCol="0">
            <a:spAutoFit/>
          </a:bodyPr>
          <a:lstStyle/>
          <a:p>
            <a:r>
              <a:rPr lang="en-US" sz="1200" b="1" baseline="30000" dirty="0">
                <a:latin typeface="Avenir Book"/>
                <a:ea typeface="Avenir Book" charset="0"/>
                <a:cs typeface="Avenir Book" charset="0"/>
              </a:rPr>
              <a:t>Stage 2 </a:t>
            </a:r>
          </a:p>
          <a:p>
            <a:r>
              <a:rPr lang="en-US" sz="1200" baseline="30000" dirty="0">
                <a:latin typeface="Avenir Book"/>
                <a:ea typeface="Avenir Book" charset="0"/>
                <a:cs typeface="Avenir Book" charset="0"/>
              </a:rPr>
              <a:t>- TKY integration</a:t>
            </a:r>
          </a:p>
          <a:p>
            <a:r>
              <a:rPr lang="en-US" sz="1200" baseline="30000" dirty="0">
                <a:latin typeface="Avenir Book"/>
                <a:ea typeface="Avenir Book" charset="0"/>
                <a:cs typeface="Avenir Book" charset="0"/>
              </a:rPr>
              <a:t>- API Marketplace integration</a:t>
            </a:r>
          </a:p>
          <a:p>
            <a:r>
              <a:rPr lang="en-US" sz="1200" baseline="30000" dirty="0">
                <a:latin typeface="Avenir Book"/>
                <a:ea typeface="Avenir Book" charset="0"/>
                <a:cs typeface="Avenir Book" charset="0"/>
              </a:rPr>
              <a:t>- </a:t>
            </a:r>
            <a:r>
              <a:rPr lang="en-US" sz="1200" baseline="30000" dirty="0" err="1" smtClean="0">
                <a:latin typeface="Avenir Book"/>
                <a:ea typeface="Avenir Book" charset="0"/>
                <a:cs typeface="Avenir Book" charset="0"/>
              </a:rPr>
              <a:t>Licencing</a:t>
            </a:r>
            <a:r>
              <a:rPr lang="en-US" sz="1200" baseline="30000" dirty="0" smtClean="0">
                <a:latin typeface="Avenir Book"/>
                <a:ea typeface="Avenir Book" charset="0"/>
                <a:cs typeface="Avenir Book" charset="0"/>
              </a:rPr>
              <a:t> </a:t>
            </a:r>
            <a:r>
              <a:rPr lang="en-US" sz="1200" baseline="30000" dirty="0">
                <a:latin typeface="Avenir Book"/>
                <a:ea typeface="Avenir Book" charset="0"/>
                <a:cs typeface="Avenir Book" charset="0"/>
              </a:rPr>
              <a:t>of </a:t>
            </a:r>
            <a:r>
              <a:rPr lang="en-US" sz="1200" baseline="30000" dirty="0" err="1" smtClean="0">
                <a:latin typeface="Avenir Book"/>
                <a:ea typeface="Avenir Book" charset="0"/>
                <a:cs typeface="Avenir Book" charset="0"/>
              </a:rPr>
              <a:t>TokenPlay</a:t>
            </a:r>
            <a:r>
              <a:rPr lang="en-US" sz="1200" baseline="30000" dirty="0" smtClean="0">
                <a:latin typeface="Avenir Book"/>
                <a:ea typeface="Avenir Book" charset="0"/>
                <a:cs typeface="Avenir Book" charset="0"/>
              </a:rPr>
              <a:t> </a:t>
            </a:r>
            <a:r>
              <a:rPr lang="en-US" sz="1200" baseline="30000" dirty="0">
                <a:latin typeface="Avenir Book"/>
                <a:ea typeface="Avenir Book" charset="0"/>
                <a:cs typeface="Avenir Book" charset="0"/>
              </a:rPr>
              <a:t>technology to third parties (gaming companies)</a:t>
            </a:r>
          </a:p>
          <a:p>
            <a:r>
              <a:rPr lang="en-US" sz="1200" baseline="30000" dirty="0">
                <a:latin typeface="Avenir Book"/>
                <a:ea typeface="Avenir Book" charset="0"/>
                <a:cs typeface="Avenir Book" charset="0"/>
              </a:rPr>
              <a:t>- Token Contests</a:t>
            </a:r>
            <a:endParaRPr lang="en-US" sz="1200" b="1" baseline="30000" dirty="0">
              <a:latin typeface="Avenir Book"/>
              <a:ea typeface="Avenir Book" charset="0"/>
              <a:cs typeface="Avenir Book" charset="0"/>
            </a:endParaRPr>
          </a:p>
        </p:txBody>
      </p:sp>
      <p:sp>
        <p:nvSpPr>
          <p:cNvPr id="10" name="Slide Number Placeholder 1"/>
          <p:cNvSpPr>
            <a:spLocks noGrp="1"/>
          </p:cNvSpPr>
          <p:nvPr>
            <p:ph type="sldNum" sz="quarter" idx="10"/>
          </p:nvPr>
        </p:nvSpPr>
        <p:spPr>
          <a:xfrm>
            <a:off x="7900143" y="6416238"/>
            <a:ext cx="788988" cy="214312"/>
          </a:xfrm>
        </p:spPr>
        <p:txBody>
          <a:bodyPr/>
          <a:lstStyle/>
          <a:p>
            <a:r>
              <a:rPr lang="de-DE" altLang="de-DE" sz="900" dirty="0" smtClean="0">
                <a:solidFill>
                  <a:schemeClr val="bg1"/>
                </a:solidFill>
                <a:latin typeface="Arial" panose="020B0604020202020204" pitchFamily="34" charset="0"/>
                <a:cs typeface="Arial" panose="020B0604020202020204" pitchFamily="34" charset="0"/>
                <a:sym typeface="Arial" panose="020B0604020202020204" pitchFamily="34" charset="0"/>
              </a:rPr>
              <a:t>6</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58847" y="3741905"/>
            <a:ext cx="1151791" cy="1132285"/>
          </a:xfrm>
          <a:prstGeom prst="rect">
            <a:avLst/>
          </a:prstGeom>
        </p:spPr>
      </p:pic>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02206" y="4702764"/>
            <a:ext cx="1633158" cy="407293"/>
          </a:xfrm>
          <a:prstGeom prst="rect">
            <a:avLst/>
          </a:prstGeom>
        </p:spPr>
      </p:pic>
      <p:sp>
        <p:nvSpPr>
          <p:cNvPr id="15" name="TextBox 14"/>
          <p:cNvSpPr txBox="1"/>
          <p:nvPr/>
        </p:nvSpPr>
        <p:spPr>
          <a:xfrm>
            <a:off x="611560" y="1284120"/>
            <a:ext cx="662152" cy="338554"/>
          </a:xfrm>
          <a:prstGeom prst="rect">
            <a:avLst/>
          </a:prstGeom>
          <a:noFill/>
        </p:spPr>
        <p:txBody>
          <a:bodyPr wrap="square" rtlCol="0">
            <a:spAutoFit/>
          </a:bodyPr>
          <a:lstStyle/>
          <a:p>
            <a:pPr algn="ctr"/>
            <a:r>
              <a:rPr lang="en-US" sz="1600" dirty="0">
                <a:latin typeface="Avenir Book" charset="0"/>
                <a:ea typeface="Avenir Book" charset="0"/>
                <a:cs typeface="Avenir Book" charset="0"/>
              </a:rPr>
              <a:t>2017</a:t>
            </a:r>
            <a:endParaRPr lang="mk-MK" sz="1600" dirty="0">
              <a:latin typeface="Avenir Book" charset="0"/>
              <a:ea typeface="Avenir Book" charset="0"/>
              <a:cs typeface="Avenir Book" charset="0"/>
            </a:endParaRPr>
          </a:p>
        </p:txBody>
      </p:sp>
      <p:sp>
        <p:nvSpPr>
          <p:cNvPr id="16" name="TextBox 15"/>
          <p:cNvSpPr txBox="1"/>
          <p:nvPr/>
        </p:nvSpPr>
        <p:spPr>
          <a:xfrm>
            <a:off x="3446042" y="1284120"/>
            <a:ext cx="662152" cy="338554"/>
          </a:xfrm>
          <a:prstGeom prst="rect">
            <a:avLst/>
          </a:prstGeom>
          <a:noFill/>
        </p:spPr>
        <p:txBody>
          <a:bodyPr wrap="square" rtlCol="0">
            <a:spAutoFit/>
          </a:bodyPr>
          <a:lstStyle/>
          <a:p>
            <a:pPr algn="ctr"/>
            <a:r>
              <a:rPr lang="en-US" sz="1600" dirty="0">
                <a:latin typeface="Avenir Book" charset="0"/>
                <a:ea typeface="Avenir Book" charset="0"/>
                <a:cs typeface="Avenir Book" charset="0"/>
              </a:rPr>
              <a:t>2018</a:t>
            </a:r>
            <a:endParaRPr lang="mk-MK" sz="1600" dirty="0">
              <a:latin typeface="Avenir Book" charset="0"/>
              <a:ea typeface="Avenir Book" charset="0"/>
              <a:cs typeface="Avenir Book" charset="0"/>
            </a:endParaRPr>
          </a:p>
        </p:txBody>
      </p:sp>
      <p:sp>
        <p:nvSpPr>
          <p:cNvPr id="17" name="TextBox 16"/>
          <p:cNvSpPr txBox="1"/>
          <p:nvPr/>
        </p:nvSpPr>
        <p:spPr>
          <a:xfrm>
            <a:off x="1347223" y="1391132"/>
            <a:ext cx="2546132" cy="1938992"/>
          </a:xfrm>
          <a:prstGeom prst="rect">
            <a:avLst/>
          </a:prstGeom>
          <a:noFill/>
        </p:spPr>
        <p:txBody>
          <a:bodyPr wrap="square" rtlCol="0">
            <a:spAutoFit/>
          </a:bodyPr>
          <a:lstStyle/>
          <a:p>
            <a:r>
              <a:rPr lang="en-US" sz="1200" b="1" baseline="30000" dirty="0">
                <a:latin typeface="Avenir Book"/>
                <a:ea typeface="Avenir Book" charset="0"/>
                <a:cs typeface="Avenir Book" charset="0"/>
              </a:rPr>
              <a:t>Q4 </a:t>
            </a:r>
          </a:p>
          <a:p>
            <a:r>
              <a:rPr lang="en-US" sz="1200" b="1" baseline="30000" dirty="0">
                <a:latin typeface="Avenir Book"/>
                <a:ea typeface="Avenir Book" charset="0"/>
                <a:cs typeface="Avenir Book" charset="0"/>
              </a:rPr>
              <a:t>Current </a:t>
            </a:r>
            <a:r>
              <a:rPr lang="en-US" sz="1200" b="1" baseline="30000" dirty="0" smtClean="0">
                <a:latin typeface="Avenir Book"/>
                <a:ea typeface="Avenir Book" charset="0"/>
                <a:cs typeface="Avenir Book" charset="0"/>
              </a:rPr>
              <a:t>Position</a:t>
            </a:r>
          </a:p>
          <a:p>
            <a:endParaRPr lang="en-US" sz="1200" b="1" baseline="30000" dirty="0">
              <a:latin typeface="Avenir Book"/>
              <a:ea typeface="Avenir Book" charset="0"/>
              <a:cs typeface="Avenir Book" charset="0"/>
            </a:endParaRPr>
          </a:p>
          <a:p>
            <a:r>
              <a:rPr lang="en-US" sz="1200" baseline="30000" dirty="0">
                <a:latin typeface="Avenir Book"/>
                <a:ea typeface="Avenir Book" charset="0"/>
                <a:cs typeface="Avenir Book" charset="0"/>
              </a:rPr>
              <a:t>-Whitepaper ready</a:t>
            </a:r>
          </a:p>
          <a:p>
            <a:r>
              <a:rPr lang="en-US" sz="1200" baseline="30000" dirty="0">
                <a:latin typeface="Avenir Book"/>
                <a:ea typeface="Avenir Book" charset="0"/>
                <a:cs typeface="Avenir Book" charset="0"/>
              </a:rPr>
              <a:t>-Peer review of </a:t>
            </a:r>
            <a:r>
              <a:rPr lang="en-US" sz="1200" baseline="30000" dirty="0" smtClean="0">
                <a:latin typeface="Avenir Book"/>
                <a:ea typeface="Avenir Book" charset="0"/>
                <a:cs typeface="Avenir Book" charset="0"/>
              </a:rPr>
              <a:t>whitepaper - 14 </a:t>
            </a:r>
            <a:r>
              <a:rPr lang="en-US" sz="1200" baseline="30000" dirty="0">
                <a:latin typeface="Avenir Book"/>
                <a:ea typeface="Avenir Book" charset="0"/>
                <a:cs typeface="Avenir Book" charset="0"/>
              </a:rPr>
              <a:t>days</a:t>
            </a:r>
          </a:p>
          <a:p>
            <a:r>
              <a:rPr lang="en-US" sz="1200" baseline="30000" dirty="0">
                <a:latin typeface="Avenir Book"/>
                <a:ea typeface="Avenir Book" charset="0"/>
                <a:cs typeface="Avenir Book" charset="0"/>
              </a:rPr>
              <a:t>- Ecosystem validation within the community – in parallel</a:t>
            </a:r>
          </a:p>
          <a:p>
            <a:r>
              <a:rPr lang="en-US" sz="1200" baseline="30000" dirty="0">
                <a:latin typeface="Avenir Book"/>
                <a:ea typeface="Avenir Book" charset="0"/>
                <a:cs typeface="Avenir Book" charset="0"/>
              </a:rPr>
              <a:t>-Token Technology Development on ERC20 – 90 days</a:t>
            </a:r>
          </a:p>
          <a:p>
            <a:r>
              <a:rPr lang="en-US" sz="1200" baseline="30000" dirty="0">
                <a:latin typeface="Avenir Book"/>
                <a:ea typeface="Avenir Book" charset="0"/>
                <a:cs typeface="Avenir Book" charset="0"/>
              </a:rPr>
              <a:t>- Beta testing within controlled environment</a:t>
            </a:r>
          </a:p>
          <a:p>
            <a:r>
              <a:rPr lang="en-US" sz="1200" baseline="30000" dirty="0">
                <a:latin typeface="Avenir Book"/>
                <a:ea typeface="Avenir Book" charset="0"/>
                <a:cs typeface="Avenir Book" charset="0"/>
              </a:rPr>
              <a:t>- API </a:t>
            </a:r>
            <a:r>
              <a:rPr lang="en-US" sz="1200" baseline="30000" dirty="0" err="1">
                <a:latin typeface="Avenir Book"/>
                <a:ea typeface="Avenir Book" charset="0"/>
                <a:cs typeface="Avenir Book" charset="0"/>
              </a:rPr>
              <a:t>Markeplace</a:t>
            </a:r>
            <a:r>
              <a:rPr lang="en-US" sz="1200" baseline="30000" dirty="0">
                <a:latin typeface="Avenir Book"/>
                <a:ea typeface="Avenir Book" charset="0"/>
                <a:cs typeface="Avenir Book" charset="0"/>
              </a:rPr>
              <a:t> development – 60 days</a:t>
            </a:r>
          </a:p>
          <a:p>
            <a:r>
              <a:rPr lang="en-US" sz="1200" baseline="30000" dirty="0">
                <a:latin typeface="Avenir Book"/>
                <a:ea typeface="Avenir Book" charset="0"/>
                <a:cs typeface="Avenir Book" charset="0"/>
              </a:rPr>
              <a:t>- Payment Gateway </a:t>
            </a:r>
            <a:r>
              <a:rPr lang="en-US" sz="1200" baseline="30000" dirty="0" smtClean="0">
                <a:latin typeface="Avenir Book"/>
                <a:ea typeface="Avenir Book" charset="0"/>
                <a:cs typeface="Avenir Book" charset="0"/>
              </a:rPr>
              <a:t>validation - </a:t>
            </a:r>
            <a:r>
              <a:rPr lang="en-US" sz="1200" baseline="30000" dirty="0">
                <a:latin typeface="Avenir Book"/>
                <a:ea typeface="Avenir Book" charset="0"/>
                <a:cs typeface="Avenir Book" charset="0"/>
              </a:rPr>
              <a:t>15 days</a:t>
            </a:r>
          </a:p>
          <a:p>
            <a:r>
              <a:rPr lang="en-US" sz="1200" baseline="30000" dirty="0">
                <a:latin typeface="Avenir Book"/>
                <a:ea typeface="Avenir Book" charset="0"/>
                <a:cs typeface="Avenir Book" charset="0"/>
              </a:rPr>
              <a:t>- </a:t>
            </a:r>
            <a:r>
              <a:rPr lang="en-US" sz="1200" baseline="30000" dirty="0" err="1" smtClean="0">
                <a:latin typeface="Avenir Book"/>
                <a:ea typeface="Avenir Book" charset="0"/>
                <a:cs typeface="Avenir Book" charset="0"/>
              </a:rPr>
              <a:t>TokenPlay</a:t>
            </a:r>
            <a:r>
              <a:rPr lang="en-US" sz="1200" baseline="30000" dirty="0" smtClean="0">
                <a:latin typeface="Avenir Book"/>
                <a:ea typeface="Avenir Book" charset="0"/>
                <a:cs typeface="Avenir Book" charset="0"/>
              </a:rPr>
              <a:t> </a:t>
            </a:r>
            <a:r>
              <a:rPr lang="en-US" sz="1200" baseline="30000" dirty="0">
                <a:latin typeface="Avenir Book"/>
                <a:ea typeface="Avenir Book" charset="0"/>
                <a:cs typeface="Avenir Book" charset="0"/>
              </a:rPr>
              <a:t>exchange platform development – 60 days</a:t>
            </a:r>
          </a:p>
          <a:p>
            <a:endParaRPr lang="en-US" sz="1200" b="1" baseline="30000" dirty="0">
              <a:latin typeface="Avenir Book"/>
              <a:ea typeface="Roboto" pitchFamily="2" charset="0"/>
            </a:endParaRPr>
          </a:p>
        </p:txBody>
      </p:sp>
      <p:sp>
        <p:nvSpPr>
          <p:cNvPr id="18" name="TextBox 17"/>
          <p:cNvSpPr txBox="1"/>
          <p:nvPr/>
        </p:nvSpPr>
        <p:spPr>
          <a:xfrm>
            <a:off x="4240196" y="1387707"/>
            <a:ext cx="3718098" cy="553998"/>
          </a:xfrm>
          <a:prstGeom prst="rect">
            <a:avLst/>
          </a:prstGeom>
          <a:noFill/>
        </p:spPr>
        <p:txBody>
          <a:bodyPr wrap="square" rtlCol="0">
            <a:spAutoFit/>
          </a:bodyPr>
          <a:lstStyle/>
          <a:p>
            <a:r>
              <a:rPr lang="en-US" sz="1100" i="1" baseline="30000" dirty="0">
                <a:latin typeface="Avenir Book"/>
                <a:ea typeface="Avenir Book" charset="0"/>
                <a:cs typeface="Avenir Book" charset="0"/>
              </a:rPr>
              <a:t>The roadmap below is divided into 6 stages. Each stage represents an advancement in platform technology, licensing and partnerships in order to grow the ecosystem, and the token’s utility within it, for the benefit of members. </a:t>
            </a:r>
          </a:p>
          <a:p>
            <a:endParaRPr lang="en-US" sz="1200" b="1" baseline="30000" dirty="0">
              <a:latin typeface="Avenir Book"/>
              <a:ea typeface="Roboto" pitchFamily="2" charset="0"/>
            </a:endParaRPr>
          </a:p>
        </p:txBody>
      </p:sp>
      <p:sp>
        <p:nvSpPr>
          <p:cNvPr id="19" name="TextBox 18"/>
          <p:cNvSpPr txBox="1"/>
          <p:nvPr/>
        </p:nvSpPr>
        <p:spPr>
          <a:xfrm>
            <a:off x="4384212" y="1882278"/>
            <a:ext cx="3584839" cy="851515"/>
          </a:xfrm>
          <a:prstGeom prst="rect">
            <a:avLst/>
          </a:prstGeom>
          <a:noFill/>
        </p:spPr>
        <p:txBody>
          <a:bodyPr wrap="square" rtlCol="0">
            <a:spAutoFit/>
          </a:bodyPr>
          <a:lstStyle/>
          <a:p>
            <a:r>
              <a:rPr lang="en-US" sz="1200" b="1" baseline="30000" dirty="0">
                <a:latin typeface="Avenir Book"/>
                <a:ea typeface="Avenir Book" charset="0"/>
                <a:cs typeface="Avenir Book" charset="0"/>
              </a:rPr>
              <a:t>Q1</a:t>
            </a:r>
          </a:p>
          <a:p>
            <a:r>
              <a:rPr lang="en-US" sz="1200" b="1" baseline="30000" dirty="0">
                <a:latin typeface="Avenir Book"/>
                <a:ea typeface="Avenir Book" charset="0"/>
                <a:cs typeface="Avenir Book" charset="0"/>
              </a:rPr>
              <a:t>Stage 1 </a:t>
            </a:r>
          </a:p>
          <a:p>
            <a:r>
              <a:rPr lang="en-US" sz="1200" baseline="30000" dirty="0">
                <a:latin typeface="Avenir Book"/>
                <a:ea typeface="Avenir Book" charset="0"/>
                <a:cs typeface="Avenir Book" charset="0"/>
              </a:rPr>
              <a:t>- </a:t>
            </a:r>
            <a:r>
              <a:rPr lang="en-US" sz="1200" baseline="30000" dirty="0" err="1" smtClean="0">
                <a:latin typeface="Avenir Book"/>
                <a:ea typeface="Avenir Book" charset="0"/>
                <a:cs typeface="Avenir Book" charset="0"/>
              </a:rPr>
              <a:t>TokenPlay</a:t>
            </a:r>
            <a:r>
              <a:rPr lang="en-US" sz="1200" baseline="30000" dirty="0" smtClean="0">
                <a:latin typeface="Avenir Book"/>
                <a:ea typeface="Avenir Book" charset="0"/>
                <a:cs typeface="Avenir Book" charset="0"/>
              </a:rPr>
              <a:t> </a:t>
            </a:r>
            <a:r>
              <a:rPr lang="en-US" sz="1200" baseline="30000" dirty="0">
                <a:latin typeface="Avenir Book"/>
                <a:ea typeface="Avenir Book" charset="0"/>
                <a:cs typeface="Avenir Book" charset="0"/>
              </a:rPr>
              <a:t>wallet integration</a:t>
            </a:r>
          </a:p>
          <a:p>
            <a:r>
              <a:rPr lang="en-US" sz="1200" baseline="30000" dirty="0">
                <a:latin typeface="Avenir Book"/>
                <a:ea typeface="Avenir Book" charset="0"/>
                <a:cs typeface="Avenir Book" charset="0"/>
              </a:rPr>
              <a:t>- Digital Marketing Campaign for Token Sales – </a:t>
            </a:r>
            <a:r>
              <a:rPr lang="en-US" sz="1200" baseline="30000" dirty="0" smtClean="0">
                <a:latin typeface="Avenir Book"/>
                <a:ea typeface="Avenir Book" charset="0"/>
                <a:cs typeface="Avenir Book" charset="0"/>
              </a:rPr>
              <a:t>to commence </a:t>
            </a:r>
            <a:r>
              <a:rPr lang="en-US" sz="1200" baseline="30000" dirty="0">
                <a:latin typeface="Avenir Book"/>
                <a:ea typeface="Avenir Book" charset="0"/>
                <a:cs typeface="Avenir Book" charset="0"/>
              </a:rPr>
              <a:t>60 days prior to pre-sales while developing the Utility Token </a:t>
            </a:r>
          </a:p>
          <a:p>
            <a:r>
              <a:rPr lang="en-US" sz="1200" baseline="30000" dirty="0" smtClean="0">
                <a:latin typeface="Avenir Book"/>
                <a:ea typeface="Avenir Book" charset="0"/>
                <a:cs typeface="Avenir Book" charset="0"/>
              </a:rPr>
              <a:t>- Sponsoring gaming tournaments to spread the word</a:t>
            </a:r>
          </a:p>
        </p:txBody>
      </p:sp>
      <p:sp>
        <p:nvSpPr>
          <p:cNvPr id="21" name="TextBox 20"/>
          <p:cNvSpPr txBox="1"/>
          <p:nvPr/>
        </p:nvSpPr>
        <p:spPr>
          <a:xfrm>
            <a:off x="4407547" y="3318182"/>
            <a:ext cx="3129456" cy="728405"/>
          </a:xfrm>
          <a:prstGeom prst="rect">
            <a:avLst/>
          </a:prstGeom>
          <a:noFill/>
        </p:spPr>
        <p:txBody>
          <a:bodyPr wrap="square" rtlCol="0">
            <a:spAutoFit/>
          </a:bodyPr>
          <a:lstStyle/>
          <a:p>
            <a:endParaRPr lang="en-US" sz="1200" b="1" baseline="30000" dirty="0" smtClean="0">
              <a:latin typeface="Avenir Book"/>
              <a:ea typeface="Avenir Book" charset="0"/>
              <a:cs typeface="Avenir Book" charset="0"/>
            </a:endParaRPr>
          </a:p>
          <a:p>
            <a:r>
              <a:rPr lang="en-US" sz="1200" b="1" baseline="30000" dirty="0" smtClean="0">
                <a:latin typeface="Avenir Book"/>
                <a:ea typeface="Avenir Book" charset="0"/>
                <a:cs typeface="Avenir Book" charset="0"/>
              </a:rPr>
              <a:t>Q2</a:t>
            </a:r>
            <a:endParaRPr lang="en-US" sz="1200" b="1" baseline="30000" dirty="0" smtClean="0">
              <a:latin typeface="Avenir Book"/>
              <a:ea typeface="Roboto" pitchFamily="2" charset="0"/>
            </a:endParaRPr>
          </a:p>
          <a:p>
            <a:r>
              <a:rPr lang="en-US" sz="1200" b="1" baseline="30000" dirty="0" smtClean="0">
                <a:latin typeface="Avenir Book"/>
                <a:ea typeface="Avenir Book" charset="0"/>
                <a:cs typeface="Avenir Book" charset="0"/>
              </a:rPr>
              <a:t>Stage </a:t>
            </a:r>
            <a:r>
              <a:rPr lang="en-US" sz="1200" b="1" baseline="30000" dirty="0">
                <a:latin typeface="Avenir Book"/>
                <a:ea typeface="Avenir Book" charset="0"/>
                <a:cs typeface="Avenir Book" charset="0"/>
              </a:rPr>
              <a:t>3</a:t>
            </a:r>
          </a:p>
          <a:p>
            <a:r>
              <a:rPr lang="en-US" sz="1200" baseline="30000" dirty="0">
                <a:latin typeface="Avenir Book"/>
                <a:ea typeface="Avenir Book" charset="0"/>
                <a:cs typeface="Avenir Book" charset="0"/>
              </a:rPr>
              <a:t>- Regional Expansion through geographic segmentation</a:t>
            </a:r>
          </a:p>
          <a:p>
            <a:r>
              <a:rPr lang="en-US" sz="1200" baseline="30000" dirty="0">
                <a:latin typeface="Avenir Book"/>
                <a:ea typeface="Avenir Book" charset="0"/>
                <a:cs typeface="Avenir Book" charset="0"/>
              </a:rPr>
              <a:t>- Platform transition to  latest or proprietary </a:t>
            </a:r>
            <a:r>
              <a:rPr lang="en-US" sz="1200" baseline="30000" dirty="0" err="1">
                <a:latin typeface="Avenir Book"/>
                <a:ea typeface="Avenir Book" charset="0"/>
                <a:cs typeface="Avenir Book" charset="0"/>
              </a:rPr>
              <a:t>blockchain</a:t>
            </a:r>
            <a:endParaRPr lang="en-US" sz="1200" b="1" baseline="30000" dirty="0">
              <a:latin typeface="Avenir Book"/>
              <a:ea typeface="Avenir Book" charset="0"/>
              <a:cs typeface="Avenir Book" charset="0"/>
            </a:endParaRPr>
          </a:p>
        </p:txBody>
      </p:sp>
      <p:sp>
        <p:nvSpPr>
          <p:cNvPr id="22" name="TextBox 21"/>
          <p:cNvSpPr txBox="1"/>
          <p:nvPr/>
        </p:nvSpPr>
        <p:spPr>
          <a:xfrm>
            <a:off x="4409956" y="3957929"/>
            <a:ext cx="3415079" cy="830997"/>
          </a:xfrm>
          <a:prstGeom prst="rect">
            <a:avLst/>
          </a:prstGeom>
          <a:noFill/>
        </p:spPr>
        <p:txBody>
          <a:bodyPr wrap="square" rtlCol="0">
            <a:spAutoFit/>
          </a:bodyPr>
          <a:lstStyle/>
          <a:p>
            <a:endParaRPr lang="en-US" sz="1200" b="1" baseline="30000" dirty="0" smtClean="0">
              <a:latin typeface="Avenir Book"/>
              <a:ea typeface="Roboto" pitchFamily="2" charset="0"/>
            </a:endParaRPr>
          </a:p>
          <a:p>
            <a:r>
              <a:rPr lang="en-US" sz="1200" b="1" baseline="30000" dirty="0" smtClean="0">
                <a:latin typeface="Avenir Book"/>
                <a:ea typeface="Avenir Book" charset="0"/>
                <a:cs typeface="Avenir Book" charset="0"/>
              </a:rPr>
              <a:t>Stage </a:t>
            </a:r>
            <a:r>
              <a:rPr lang="en-US" sz="1200" b="1" baseline="30000" dirty="0">
                <a:latin typeface="Avenir Book"/>
                <a:ea typeface="Avenir Book" charset="0"/>
                <a:cs typeface="Avenir Book" charset="0"/>
              </a:rPr>
              <a:t>4 </a:t>
            </a:r>
          </a:p>
          <a:p>
            <a:r>
              <a:rPr lang="en-US" sz="1200" baseline="30000" dirty="0">
                <a:latin typeface="Avenir Book"/>
                <a:ea typeface="Avenir Book" charset="0"/>
                <a:cs typeface="Avenir Book" charset="0"/>
              </a:rPr>
              <a:t>- Worldwide tournaments generation on all game types and platforms – prizes in TKY</a:t>
            </a:r>
          </a:p>
          <a:p>
            <a:r>
              <a:rPr lang="en-US" sz="1200" baseline="30000" dirty="0">
                <a:latin typeface="Avenir Book"/>
                <a:ea typeface="Avenir Book" charset="0"/>
                <a:cs typeface="Avenir Book" charset="0"/>
              </a:rPr>
              <a:t>- Scale of instant fiat to TKY conversion: 1. In game conversion 2. Exchange platform conversion </a:t>
            </a:r>
            <a:endParaRPr lang="en-US" sz="1200" b="1" baseline="30000" dirty="0">
              <a:latin typeface="Avenir Book"/>
              <a:ea typeface="Avenir Book" charset="0"/>
              <a:cs typeface="Avenir Book" charset="0"/>
            </a:endParaRPr>
          </a:p>
        </p:txBody>
      </p:sp>
      <p:sp>
        <p:nvSpPr>
          <p:cNvPr id="23" name="TextBox 22"/>
          <p:cNvSpPr txBox="1"/>
          <p:nvPr/>
        </p:nvSpPr>
        <p:spPr>
          <a:xfrm>
            <a:off x="4407547" y="4678009"/>
            <a:ext cx="3129456" cy="728405"/>
          </a:xfrm>
          <a:prstGeom prst="rect">
            <a:avLst/>
          </a:prstGeom>
          <a:noFill/>
        </p:spPr>
        <p:txBody>
          <a:bodyPr wrap="square" rtlCol="0">
            <a:spAutoFit/>
          </a:bodyPr>
          <a:lstStyle/>
          <a:p>
            <a:endParaRPr lang="en-US" sz="1200" b="1" baseline="30000" dirty="0" smtClean="0">
              <a:latin typeface="Avenir Book"/>
              <a:ea typeface="Roboto" pitchFamily="2" charset="0"/>
            </a:endParaRPr>
          </a:p>
          <a:p>
            <a:r>
              <a:rPr lang="en-US" sz="1200" b="1" baseline="30000" dirty="0" smtClean="0">
                <a:latin typeface="Avenir Book"/>
                <a:ea typeface="Avenir Book" charset="0"/>
                <a:cs typeface="Avenir Book" charset="0"/>
              </a:rPr>
              <a:t>Q3</a:t>
            </a:r>
            <a:endParaRPr lang="en-US" sz="1200" b="1" baseline="30000" dirty="0">
              <a:latin typeface="Avenir Book"/>
              <a:ea typeface="Avenir Book" charset="0"/>
              <a:cs typeface="Avenir Book" charset="0"/>
            </a:endParaRPr>
          </a:p>
          <a:p>
            <a:r>
              <a:rPr lang="en-US" sz="1200" b="1" baseline="30000" dirty="0">
                <a:latin typeface="Avenir Book"/>
                <a:ea typeface="Avenir Book" charset="0"/>
                <a:cs typeface="Avenir Book" charset="0"/>
              </a:rPr>
              <a:t>Stage 5</a:t>
            </a:r>
          </a:p>
          <a:p>
            <a:r>
              <a:rPr lang="en-US" sz="1200" baseline="30000" dirty="0">
                <a:latin typeface="Avenir Book"/>
                <a:ea typeface="Avenir Book" charset="0"/>
                <a:cs typeface="Avenir Book" charset="0"/>
              </a:rPr>
              <a:t>- Integration of </a:t>
            </a:r>
            <a:r>
              <a:rPr lang="en-US" sz="1200" baseline="30000" dirty="0" smtClean="0">
                <a:latin typeface="Avenir Book"/>
                <a:ea typeface="Avenir Book" charset="0"/>
                <a:cs typeface="Avenir Book" charset="0"/>
              </a:rPr>
              <a:t>live </a:t>
            </a:r>
            <a:r>
              <a:rPr lang="en-US" sz="1200" baseline="30000" dirty="0">
                <a:latin typeface="Avenir Book"/>
                <a:ea typeface="Avenir Book" charset="0"/>
                <a:cs typeface="Avenir Book" charset="0"/>
              </a:rPr>
              <a:t>betting on gaming tournaments</a:t>
            </a:r>
          </a:p>
          <a:p>
            <a:r>
              <a:rPr lang="en-US" sz="1200" baseline="30000" dirty="0">
                <a:latin typeface="Avenir Book"/>
                <a:ea typeface="Avenir Book" charset="0"/>
                <a:cs typeface="Avenir Book" charset="0"/>
              </a:rPr>
              <a:t>- Social betting function as an interactive offering</a:t>
            </a:r>
          </a:p>
        </p:txBody>
      </p:sp>
      <p:sp>
        <p:nvSpPr>
          <p:cNvPr id="24" name="TextBox 23"/>
          <p:cNvSpPr txBox="1"/>
          <p:nvPr/>
        </p:nvSpPr>
        <p:spPr>
          <a:xfrm>
            <a:off x="4440659" y="5254073"/>
            <a:ext cx="3129456" cy="728405"/>
          </a:xfrm>
          <a:prstGeom prst="rect">
            <a:avLst/>
          </a:prstGeom>
          <a:noFill/>
        </p:spPr>
        <p:txBody>
          <a:bodyPr wrap="square" rtlCol="0">
            <a:spAutoFit/>
          </a:bodyPr>
          <a:lstStyle/>
          <a:p>
            <a:endParaRPr lang="en-US" sz="1200" b="1" baseline="30000" dirty="0" smtClean="0">
              <a:latin typeface="Avenir Book"/>
              <a:ea typeface="Roboto" pitchFamily="2" charset="0"/>
            </a:endParaRPr>
          </a:p>
          <a:p>
            <a:r>
              <a:rPr lang="en-US" sz="1200" b="1" baseline="30000" dirty="0" smtClean="0">
                <a:latin typeface="Avenir Book"/>
                <a:ea typeface="Avenir Book" charset="0"/>
                <a:cs typeface="Avenir Book" charset="0"/>
              </a:rPr>
              <a:t>Q4</a:t>
            </a:r>
            <a:endParaRPr lang="en-US" sz="1200" baseline="30000" dirty="0">
              <a:latin typeface="Avenir Book"/>
              <a:ea typeface="Avenir Book" charset="0"/>
              <a:cs typeface="Avenir Book" charset="0"/>
            </a:endParaRPr>
          </a:p>
          <a:p>
            <a:r>
              <a:rPr lang="en-US" sz="1200" b="1" baseline="30000" dirty="0">
                <a:latin typeface="Avenir Book"/>
                <a:ea typeface="Avenir Book" charset="0"/>
                <a:cs typeface="Avenir Book" charset="0"/>
              </a:rPr>
              <a:t>Stage 6</a:t>
            </a:r>
          </a:p>
          <a:p>
            <a:r>
              <a:rPr lang="en-US" sz="1200" baseline="30000" dirty="0">
                <a:latin typeface="Avenir Book"/>
                <a:ea typeface="Avenir Book" charset="0"/>
                <a:cs typeface="Avenir Book" charset="0"/>
              </a:rPr>
              <a:t>- Create strategic partnership for in-games and exchange payment processes with major </a:t>
            </a:r>
            <a:r>
              <a:rPr lang="en-US" sz="1200" baseline="30000" dirty="0" smtClean="0">
                <a:latin typeface="Avenir Book"/>
                <a:ea typeface="Avenir Book" charset="0"/>
                <a:cs typeface="Avenir Book" charset="0"/>
              </a:rPr>
              <a:t>game </a:t>
            </a:r>
            <a:r>
              <a:rPr lang="en-US" sz="1200" baseline="30000" dirty="0">
                <a:latin typeface="Avenir Book"/>
                <a:ea typeface="Avenir Book" charset="0"/>
                <a:cs typeface="Avenir Book" charset="0"/>
              </a:rPr>
              <a:t>producing companies</a:t>
            </a:r>
          </a:p>
        </p:txBody>
      </p:sp>
      <p:sp>
        <p:nvSpPr>
          <p:cNvPr id="27"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CA" altLang="de-DE" sz="2000" b="1" dirty="0" smtClean="0">
                <a:solidFill>
                  <a:srgbClr val="0D7195"/>
                </a:solidFill>
                <a:latin typeface="Avenir Next Medium" charset="0"/>
                <a:ea typeface="Avenir Next Medium" charset="0"/>
                <a:cs typeface="Avenir Next Medium" charset="0"/>
              </a:rPr>
              <a:t>Development Timeline</a:t>
            </a:r>
          </a:p>
        </p:txBody>
      </p:sp>
      <p:sp>
        <p:nvSpPr>
          <p:cNvPr id="28" name="Line 5"/>
          <p:cNvSpPr>
            <a:spLocks noChangeShapeType="1"/>
          </p:cNvSpPr>
          <p:nvPr/>
        </p:nvSpPr>
        <p:spPr bwMode="auto">
          <a:xfrm>
            <a:off x="395536" y="692696"/>
            <a:ext cx="2808312"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95419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b="6857"/>
          <a:stretch/>
        </p:blipFill>
        <p:spPr>
          <a:xfrm>
            <a:off x="1079686" y="1412776"/>
            <a:ext cx="6804682" cy="4476250"/>
          </a:xfrm>
          <a:prstGeom prst="rect">
            <a:avLst/>
          </a:prstGeom>
        </p:spPr>
      </p:pic>
      <p:sp>
        <p:nvSpPr>
          <p:cNvPr id="7" name="Slide Number Placeholder 1"/>
          <p:cNvSpPr>
            <a:spLocks noGrp="1"/>
          </p:cNvSpPr>
          <p:nvPr>
            <p:ph type="sldNum" sz="quarter" idx="10"/>
          </p:nvPr>
        </p:nvSpPr>
        <p:spPr>
          <a:xfrm>
            <a:off x="8175500" y="6599064"/>
            <a:ext cx="788988" cy="214312"/>
          </a:xfrm>
        </p:spPr>
        <p:txBody>
          <a:bodyPr/>
          <a:lstStyle/>
          <a:p>
            <a:r>
              <a:rPr lang="de-DE" altLang="de-DE" sz="900" dirty="0" smtClean="0">
                <a:solidFill>
                  <a:schemeClr val="bg1"/>
                </a:solidFill>
                <a:latin typeface="Arial" panose="020B0604020202020204" pitchFamily="34" charset="0"/>
                <a:cs typeface="Arial" panose="020B0604020202020204" pitchFamily="34" charset="0"/>
                <a:sym typeface="Arial" panose="020B0604020202020204" pitchFamily="34" charset="0"/>
              </a:rPr>
              <a:t>13</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1"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err="1" smtClean="0">
                <a:solidFill>
                  <a:srgbClr val="0D7195"/>
                </a:solidFill>
                <a:latin typeface="Avenir Next Medium" charset="0"/>
                <a:ea typeface="Avenir Next Medium" charset="0"/>
                <a:cs typeface="Avenir Next Medium" charset="0"/>
              </a:rPr>
              <a:t>Blockchain</a:t>
            </a:r>
            <a:r>
              <a:rPr lang="en-US" altLang="de-DE" sz="2000" b="1" dirty="0" smtClean="0">
                <a:solidFill>
                  <a:srgbClr val="0D7195"/>
                </a:solidFill>
                <a:latin typeface="Avenir Next Medium" charset="0"/>
                <a:ea typeface="Avenir Next Medium" charset="0"/>
                <a:cs typeface="Avenir Next Medium" charset="0"/>
              </a:rPr>
              <a:t> Technology Principles</a:t>
            </a:r>
            <a:endParaRPr lang="en-US" altLang="de-DE" sz="2000" b="1" dirty="0">
              <a:solidFill>
                <a:srgbClr val="0D7195"/>
              </a:solidFill>
              <a:latin typeface="Avenir Next Medium" charset="0"/>
              <a:ea typeface="Avenir Next Medium" charset="0"/>
              <a:cs typeface="Avenir Next Medium" charset="0"/>
            </a:endParaRPr>
          </a:p>
        </p:txBody>
      </p:sp>
      <p:sp>
        <p:nvSpPr>
          <p:cNvPr id="12" name="Line 5"/>
          <p:cNvSpPr>
            <a:spLocks noChangeShapeType="1"/>
          </p:cNvSpPr>
          <p:nvPr/>
        </p:nvSpPr>
        <p:spPr bwMode="auto">
          <a:xfrm>
            <a:off x="395536" y="692696"/>
            <a:ext cx="4176464"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5594760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pic>
        <p:nvPicPr>
          <p:cNvPr id="9" name="Picture 8"/>
          <p:cNvPicPr>
            <a:picLocks noChangeAspect="1"/>
          </p:cNvPicPr>
          <p:nvPr/>
        </p:nvPicPr>
        <p:blipFill rotWithShape="1">
          <a:blip r:embed="rId2">
            <a:alphaModFix amt="7000"/>
            <a:extLst>
              <a:ext uri="{BEBA8EAE-BF5A-486C-A8C5-ECC9F3942E4B}">
                <a14:imgProps xmlns:a14="http://schemas.microsoft.com/office/drawing/2010/main">
                  <a14:imgLayer r:embed="rId3">
                    <a14:imgEffect>
                      <a14:brightnessContrast bright="52000"/>
                    </a14:imgEffect>
                  </a14:imgLayer>
                </a14:imgProps>
              </a:ext>
              <a:ext uri="{28A0092B-C50C-407E-A947-70E740481C1C}">
                <a14:useLocalDpi xmlns:a14="http://schemas.microsoft.com/office/drawing/2010/main"/>
              </a:ext>
            </a:extLst>
          </a:blip>
          <a:srcRect l="-84" r="17373"/>
          <a:stretch/>
        </p:blipFill>
        <p:spPr>
          <a:xfrm>
            <a:off x="0" y="-99352"/>
            <a:ext cx="9144000" cy="7128802"/>
          </a:xfrm>
          <a:prstGeom prst="rect">
            <a:avLst/>
          </a:prstGeom>
        </p:spPr>
      </p:pic>
      <p:grpSp>
        <p:nvGrpSpPr>
          <p:cNvPr id="33" name="Group 32"/>
          <p:cNvGrpSpPr/>
          <p:nvPr/>
        </p:nvGrpSpPr>
        <p:grpSpPr>
          <a:xfrm>
            <a:off x="35496" y="620688"/>
            <a:ext cx="8747583" cy="5819465"/>
            <a:chOff x="925243" y="210207"/>
            <a:chExt cx="10174014" cy="6589986"/>
          </a:xfrm>
        </p:grpSpPr>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t="8882" b="4750"/>
            <a:stretch/>
          </p:blipFill>
          <p:spPr>
            <a:xfrm>
              <a:off x="925243" y="210207"/>
              <a:ext cx="10174014" cy="6589986"/>
            </a:xfrm>
            <a:prstGeom prst="rect">
              <a:avLst/>
            </a:prstGeom>
          </p:spPr>
        </p:pic>
        <p:sp>
          <p:nvSpPr>
            <p:cNvPr id="35" name="TextBox 34"/>
            <p:cNvSpPr txBox="1"/>
            <p:nvPr/>
          </p:nvSpPr>
          <p:spPr>
            <a:xfrm>
              <a:off x="4929351" y="392617"/>
              <a:ext cx="2196662" cy="267204"/>
            </a:xfrm>
            <a:prstGeom prst="rect">
              <a:avLst/>
            </a:prstGeom>
            <a:noFill/>
          </p:spPr>
          <p:txBody>
            <a:bodyPr wrap="square" rtlCol="0">
              <a:spAutoFit/>
            </a:bodyPr>
            <a:lstStyle/>
            <a:p>
              <a:pPr algn="ctr"/>
              <a:r>
                <a:rPr lang="en-US" sz="1400" baseline="30000" dirty="0">
                  <a:latin typeface="Avenir Book"/>
                  <a:ea typeface="Avenir Next" charset="0"/>
                  <a:cs typeface="Avenir Next" charset="0"/>
                </a:rPr>
                <a:t>TOKENPLAY WALLET </a:t>
              </a:r>
            </a:p>
          </p:txBody>
        </p:sp>
        <p:sp>
          <p:nvSpPr>
            <p:cNvPr id="36" name="TextBox 35"/>
            <p:cNvSpPr txBox="1"/>
            <p:nvPr/>
          </p:nvSpPr>
          <p:spPr>
            <a:xfrm>
              <a:off x="4929351" y="2652341"/>
              <a:ext cx="2196662" cy="267204"/>
            </a:xfrm>
            <a:prstGeom prst="rect">
              <a:avLst/>
            </a:prstGeom>
            <a:noFill/>
          </p:spPr>
          <p:txBody>
            <a:bodyPr wrap="square" rtlCol="0">
              <a:spAutoFit/>
            </a:bodyPr>
            <a:lstStyle/>
            <a:p>
              <a:pPr algn="ctr"/>
              <a:r>
                <a:rPr lang="en-US" sz="1400" baseline="30000" dirty="0">
                  <a:latin typeface="Avenir Book"/>
                  <a:ea typeface="Avenir Next" charset="0"/>
                  <a:cs typeface="Avenir Next" charset="0"/>
                </a:rPr>
                <a:t>EXCHANGE </a:t>
              </a:r>
            </a:p>
          </p:txBody>
        </p:sp>
        <p:sp>
          <p:nvSpPr>
            <p:cNvPr id="37" name="TextBox 36"/>
            <p:cNvSpPr txBox="1"/>
            <p:nvPr/>
          </p:nvSpPr>
          <p:spPr>
            <a:xfrm>
              <a:off x="4929351" y="3046820"/>
              <a:ext cx="2196662" cy="267204"/>
            </a:xfrm>
            <a:prstGeom prst="rect">
              <a:avLst/>
            </a:prstGeom>
            <a:noFill/>
          </p:spPr>
          <p:txBody>
            <a:bodyPr wrap="square" rtlCol="0">
              <a:spAutoFit/>
            </a:bodyPr>
            <a:lstStyle/>
            <a:p>
              <a:pPr algn="ctr"/>
              <a:r>
                <a:rPr lang="en-US" sz="1400" baseline="30000" dirty="0">
                  <a:latin typeface="Avenir Book"/>
                  <a:ea typeface="Avenir Next" charset="0"/>
                  <a:cs typeface="Avenir Next" charset="0"/>
                </a:rPr>
                <a:t>TOKENPLAY PLATFORM</a:t>
              </a:r>
            </a:p>
          </p:txBody>
        </p:sp>
        <p:sp>
          <p:nvSpPr>
            <p:cNvPr id="38" name="TextBox 37"/>
            <p:cNvSpPr txBox="1"/>
            <p:nvPr/>
          </p:nvSpPr>
          <p:spPr>
            <a:xfrm>
              <a:off x="4540469" y="3441300"/>
              <a:ext cx="3016469" cy="267204"/>
            </a:xfrm>
            <a:prstGeom prst="rect">
              <a:avLst/>
            </a:prstGeom>
            <a:noFill/>
          </p:spPr>
          <p:txBody>
            <a:bodyPr wrap="square" rtlCol="0">
              <a:spAutoFit/>
            </a:bodyPr>
            <a:lstStyle/>
            <a:p>
              <a:pPr algn="ctr"/>
              <a:r>
                <a:rPr lang="en-US" sz="1400" baseline="30000" dirty="0">
                  <a:latin typeface="Avenir Book"/>
                  <a:ea typeface="Avenir Next" charset="0"/>
                  <a:cs typeface="Avenir Next" charset="0"/>
                </a:rPr>
                <a:t>BACK-END INFRASTRUCTURE </a:t>
              </a:r>
            </a:p>
          </p:txBody>
        </p:sp>
        <p:sp>
          <p:nvSpPr>
            <p:cNvPr id="39" name="TextBox 38"/>
            <p:cNvSpPr txBox="1"/>
            <p:nvPr/>
          </p:nvSpPr>
          <p:spPr>
            <a:xfrm>
              <a:off x="5560365" y="4470289"/>
              <a:ext cx="641131" cy="267204"/>
            </a:xfrm>
            <a:prstGeom prst="rect">
              <a:avLst/>
            </a:prstGeom>
            <a:noFill/>
          </p:spPr>
          <p:txBody>
            <a:bodyPr wrap="square" rtlCol="0">
              <a:spAutoFit/>
            </a:bodyPr>
            <a:lstStyle/>
            <a:p>
              <a:r>
                <a:rPr lang="en-US" sz="1400" baseline="30000" dirty="0">
                  <a:latin typeface="Avenir Book"/>
                  <a:ea typeface="Avenir Next" charset="0"/>
                  <a:cs typeface="Avenir Next" charset="0"/>
                </a:rPr>
                <a:t>TPY</a:t>
              </a:r>
            </a:p>
          </p:txBody>
        </p:sp>
        <p:sp>
          <p:nvSpPr>
            <p:cNvPr id="40" name="TextBox 39"/>
            <p:cNvSpPr txBox="1"/>
            <p:nvPr/>
          </p:nvSpPr>
          <p:spPr>
            <a:xfrm>
              <a:off x="6050945" y="4473121"/>
              <a:ext cx="638481" cy="429850"/>
            </a:xfrm>
            <a:prstGeom prst="rect">
              <a:avLst/>
            </a:prstGeom>
            <a:noFill/>
          </p:spPr>
          <p:txBody>
            <a:bodyPr wrap="square" rtlCol="0">
              <a:spAutoFit/>
            </a:bodyPr>
            <a:lstStyle/>
            <a:p>
              <a:r>
                <a:rPr lang="en-US" sz="1400" baseline="30000" dirty="0">
                  <a:latin typeface="Avenir Book"/>
                  <a:ea typeface="Avenir Next" charset="0"/>
                  <a:cs typeface="Avenir Next" charset="0"/>
                </a:rPr>
                <a:t>token</a:t>
              </a:r>
            </a:p>
            <a:p>
              <a:endParaRPr lang="en-US" sz="1400" baseline="30000" dirty="0">
                <a:latin typeface="Avenir Book"/>
                <a:ea typeface="Avenir Next" charset="0"/>
                <a:cs typeface="Avenir Next" charset="0"/>
              </a:endParaRPr>
            </a:p>
          </p:txBody>
        </p:sp>
        <p:sp>
          <p:nvSpPr>
            <p:cNvPr id="41" name="TextBox 40"/>
            <p:cNvSpPr txBox="1"/>
            <p:nvPr/>
          </p:nvSpPr>
          <p:spPr>
            <a:xfrm>
              <a:off x="4997669" y="5428438"/>
              <a:ext cx="2196662" cy="267204"/>
            </a:xfrm>
            <a:prstGeom prst="rect">
              <a:avLst/>
            </a:prstGeom>
            <a:noFill/>
          </p:spPr>
          <p:txBody>
            <a:bodyPr wrap="square" rtlCol="0">
              <a:spAutoFit/>
            </a:bodyPr>
            <a:lstStyle/>
            <a:p>
              <a:pPr algn="ctr"/>
              <a:r>
                <a:rPr lang="en-US" sz="1400" baseline="30000" dirty="0">
                  <a:latin typeface="Avenir Book"/>
                  <a:ea typeface="Avenir Next" charset="0"/>
                  <a:cs typeface="Avenir Next" charset="0"/>
                </a:rPr>
                <a:t>DEVELOPER SDK</a:t>
              </a:r>
            </a:p>
          </p:txBody>
        </p:sp>
        <p:sp>
          <p:nvSpPr>
            <p:cNvPr id="42" name="TextBox 41"/>
            <p:cNvSpPr txBox="1"/>
            <p:nvPr/>
          </p:nvSpPr>
          <p:spPr>
            <a:xfrm>
              <a:off x="4997669" y="5789616"/>
              <a:ext cx="2196662" cy="267204"/>
            </a:xfrm>
            <a:prstGeom prst="rect">
              <a:avLst/>
            </a:prstGeom>
            <a:noFill/>
          </p:spPr>
          <p:txBody>
            <a:bodyPr wrap="square" rtlCol="0">
              <a:spAutoFit/>
            </a:bodyPr>
            <a:lstStyle/>
            <a:p>
              <a:pPr algn="ctr"/>
              <a:r>
                <a:rPr lang="en-US" sz="1400" baseline="30000" dirty="0">
                  <a:latin typeface="Avenir Book"/>
                  <a:ea typeface="Avenir Next" charset="0"/>
                  <a:cs typeface="Avenir Next" charset="0"/>
                </a:rPr>
                <a:t>API MARKETPLACE</a:t>
              </a:r>
            </a:p>
          </p:txBody>
        </p:sp>
        <p:sp>
          <p:nvSpPr>
            <p:cNvPr id="43" name="TextBox 42"/>
            <p:cNvSpPr txBox="1"/>
            <p:nvPr/>
          </p:nvSpPr>
          <p:spPr>
            <a:xfrm>
              <a:off x="4997669" y="6189444"/>
              <a:ext cx="2196662" cy="267204"/>
            </a:xfrm>
            <a:prstGeom prst="rect">
              <a:avLst/>
            </a:prstGeom>
            <a:noFill/>
          </p:spPr>
          <p:txBody>
            <a:bodyPr wrap="square" rtlCol="0">
              <a:spAutoFit/>
            </a:bodyPr>
            <a:lstStyle/>
            <a:p>
              <a:pPr algn="ctr"/>
              <a:r>
                <a:rPr lang="en-US" sz="1400" baseline="30000" dirty="0">
                  <a:latin typeface="Avenir Book"/>
                  <a:ea typeface="Avenir Next" charset="0"/>
                  <a:cs typeface="Avenir Next" charset="0"/>
                </a:rPr>
                <a:t>TOKENPLAY PLATFORM</a:t>
              </a:r>
            </a:p>
          </p:txBody>
        </p:sp>
        <p:sp>
          <p:nvSpPr>
            <p:cNvPr id="44" name="TextBox 43"/>
            <p:cNvSpPr txBox="1"/>
            <p:nvPr/>
          </p:nvSpPr>
          <p:spPr>
            <a:xfrm>
              <a:off x="4997669" y="6518573"/>
              <a:ext cx="2196662" cy="267204"/>
            </a:xfrm>
            <a:prstGeom prst="rect">
              <a:avLst/>
            </a:prstGeom>
            <a:noFill/>
          </p:spPr>
          <p:txBody>
            <a:bodyPr wrap="square" rtlCol="0">
              <a:spAutoFit/>
            </a:bodyPr>
            <a:lstStyle/>
            <a:p>
              <a:pPr algn="ctr"/>
              <a:r>
                <a:rPr lang="en-US" sz="1400" baseline="30000" dirty="0">
                  <a:latin typeface="Avenir Book"/>
                  <a:ea typeface="Avenir Next" charset="0"/>
                  <a:cs typeface="Avenir Next" charset="0"/>
                </a:rPr>
                <a:t>ERC 20 DEVELOPMENT</a:t>
              </a:r>
            </a:p>
          </p:txBody>
        </p:sp>
        <p:sp>
          <p:nvSpPr>
            <p:cNvPr id="45" name="TextBox 44"/>
            <p:cNvSpPr txBox="1"/>
            <p:nvPr/>
          </p:nvSpPr>
          <p:spPr>
            <a:xfrm>
              <a:off x="2638006" y="4091759"/>
              <a:ext cx="1703406" cy="290439"/>
            </a:xfrm>
            <a:prstGeom prst="rect">
              <a:avLst/>
            </a:prstGeom>
            <a:noFill/>
          </p:spPr>
          <p:txBody>
            <a:bodyPr wrap="square" rtlCol="0">
              <a:spAutoFit/>
            </a:bodyPr>
            <a:lstStyle/>
            <a:p>
              <a:r>
                <a:rPr lang="en-US" sz="1600" baseline="30000" dirty="0">
                  <a:latin typeface="Avenir Book"/>
                  <a:ea typeface="Avenir Next" charset="0"/>
                  <a:cs typeface="Avenir Next" charset="0"/>
                </a:rPr>
                <a:t>Games Integration</a:t>
              </a:r>
            </a:p>
          </p:txBody>
        </p:sp>
        <p:sp>
          <p:nvSpPr>
            <p:cNvPr id="46" name="TextBox 45"/>
            <p:cNvSpPr txBox="1"/>
            <p:nvPr/>
          </p:nvSpPr>
          <p:spPr>
            <a:xfrm>
              <a:off x="2638006" y="4300147"/>
              <a:ext cx="1703406" cy="429850"/>
            </a:xfrm>
            <a:prstGeom prst="rect">
              <a:avLst/>
            </a:prstGeom>
            <a:noFill/>
          </p:spPr>
          <p:txBody>
            <a:bodyPr wrap="square" rtlCol="0">
              <a:spAutoFit/>
            </a:bodyPr>
            <a:lstStyle/>
            <a:p>
              <a:r>
                <a:rPr lang="en-US" sz="1400" baseline="30000" dirty="0">
                  <a:latin typeface="Avenir Book"/>
                  <a:ea typeface="Avenir Next" charset="0"/>
                  <a:cs typeface="Avenir Next" charset="0"/>
                </a:rPr>
                <a:t>- through the platform </a:t>
              </a:r>
            </a:p>
            <a:p>
              <a:r>
                <a:rPr lang="en-US" sz="1400" baseline="30000" dirty="0">
                  <a:latin typeface="Avenir Book"/>
                  <a:ea typeface="Avenir Next" charset="0"/>
                  <a:cs typeface="Avenir Next" charset="0"/>
                </a:rPr>
                <a:t>- through their game </a:t>
              </a:r>
            </a:p>
          </p:txBody>
        </p:sp>
        <p:sp>
          <p:nvSpPr>
            <p:cNvPr id="47" name="TextBox 46"/>
            <p:cNvSpPr txBox="1"/>
            <p:nvPr/>
          </p:nvSpPr>
          <p:spPr>
            <a:xfrm>
              <a:off x="7556938" y="4071903"/>
              <a:ext cx="1703406" cy="290439"/>
            </a:xfrm>
            <a:prstGeom prst="rect">
              <a:avLst/>
            </a:prstGeom>
            <a:noFill/>
          </p:spPr>
          <p:txBody>
            <a:bodyPr wrap="square" rtlCol="0">
              <a:spAutoFit/>
            </a:bodyPr>
            <a:lstStyle/>
            <a:p>
              <a:r>
                <a:rPr lang="en-US" sz="1600" baseline="30000" dirty="0">
                  <a:latin typeface="Avenir Book"/>
                  <a:ea typeface="Avenir Next" charset="0"/>
                  <a:cs typeface="Avenir Next" charset="0"/>
                </a:rPr>
                <a:t>User Adoption</a:t>
              </a:r>
            </a:p>
          </p:txBody>
        </p:sp>
        <p:sp>
          <p:nvSpPr>
            <p:cNvPr id="48" name="TextBox 47"/>
            <p:cNvSpPr txBox="1"/>
            <p:nvPr/>
          </p:nvSpPr>
          <p:spPr>
            <a:xfrm>
              <a:off x="7556938" y="4280292"/>
              <a:ext cx="1703406" cy="917789"/>
            </a:xfrm>
            <a:prstGeom prst="rect">
              <a:avLst/>
            </a:prstGeom>
            <a:noFill/>
          </p:spPr>
          <p:txBody>
            <a:bodyPr wrap="square" rtlCol="0">
              <a:spAutoFit/>
            </a:bodyPr>
            <a:lstStyle/>
            <a:p>
              <a:r>
                <a:rPr lang="en-US" sz="1400" baseline="30000" dirty="0">
                  <a:latin typeface="Avenir Book"/>
                  <a:ea typeface="Avenir Next" charset="0"/>
                  <a:cs typeface="Avenir Next" charset="0"/>
                </a:rPr>
                <a:t>- tournaments  </a:t>
              </a:r>
            </a:p>
            <a:p>
              <a:r>
                <a:rPr lang="en-US" sz="1400" baseline="30000" dirty="0">
                  <a:latin typeface="Avenir Book"/>
                  <a:ea typeface="Avenir Next" charset="0"/>
                  <a:cs typeface="Avenir Next" charset="0"/>
                </a:rPr>
                <a:t>- mobile games</a:t>
              </a:r>
            </a:p>
            <a:p>
              <a:r>
                <a:rPr lang="en-US" sz="1400" baseline="30000" dirty="0">
                  <a:latin typeface="Avenir Book"/>
                  <a:ea typeface="Avenir Next" charset="0"/>
                  <a:cs typeface="Avenir Next" charset="0"/>
                </a:rPr>
                <a:t>- interactive games </a:t>
              </a:r>
            </a:p>
            <a:p>
              <a:r>
                <a:rPr lang="en-US" sz="1400" baseline="30000" dirty="0">
                  <a:latin typeface="Avenir Book"/>
                  <a:ea typeface="Avenir Next" charset="0"/>
                  <a:cs typeface="Avenir Next" charset="0"/>
                </a:rPr>
                <a:t>- RPG</a:t>
              </a:r>
            </a:p>
            <a:p>
              <a:r>
                <a:rPr lang="en-US" sz="1400" baseline="30000" dirty="0">
                  <a:latin typeface="Avenir Book"/>
                  <a:ea typeface="Avenir Next" charset="0"/>
                  <a:cs typeface="Avenir Next" charset="0"/>
                </a:rPr>
                <a:t>- strategy </a:t>
              </a:r>
            </a:p>
          </p:txBody>
        </p:sp>
        <p:sp>
          <p:nvSpPr>
            <p:cNvPr id="49" name="TextBox 48"/>
            <p:cNvSpPr txBox="1"/>
            <p:nvPr/>
          </p:nvSpPr>
          <p:spPr>
            <a:xfrm>
              <a:off x="7960246" y="2335675"/>
              <a:ext cx="1703406" cy="429850"/>
            </a:xfrm>
            <a:prstGeom prst="rect">
              <a:avLst/>
            </a:prstGeom>
            <a:noFill/>
          </p:spPr>
          <p:txBody>
            <a:bodyPr wrap="square" rtlCol="0">
              <a:spAutoFit/>
            </a:bodyPr>
            <a:lstStyle/>
            <a:p>
              <a:r>
                <a:rPr lang="en-US" sz="1400" baseline="30000" dirty="0">
                  <a:latin typeface="Avenir Book"/>
                  <a:ea typeface="Avenir Next" charset="0"/>
                  <a:cs typeface="Avenir Next" charset="0"/>
                </a:rPr>
                <a:t>Fiat spent to buy </a:t>
              </a:r>
              <a:r>
                <a:rPr lang="en-US" sz="1400" baseline="30000" dirty="0" smtClean="0">
                  <a:latin typeface="Avenir Book"/>
                  <a:ea typeface="Avenir Next" charset="0"/>
                  <a:cs typeface="Avenir Next" charset="0"/>
                </a:rPr>
                <a:t>– </a:t>
              </a:r>
            </a:p>
            <a:p>
              <a:r>
                <a:rPr lang="en-US" sz="1400" baseline="30000" dirty="0" smtClean="0">
                  <a:latin typeface="Avenir Book"/>
                  <a:ea typeface="Avenir Next" charset="0"/>
                  <a:cs typeface="Avenir Next" charset="0"/>
                </a:rPr>
                <a:t>sell </a:t>
              </a:r>
              <a:r>
                <a:rPr lang="en-US" sz="1400" baseline="30000" dirty="0">
                  <a:latin typeface="Avenir Book"/>
                  <a:ea typeface="Avenir Next" charset="0"/>
                  <a:cs typeface="Avenir Next" charset="0"/>
                </a:rPr>
                <a:t>to TPY </a:t>
              </a:r>
            </a:p>
          </p:txBody>
        </p:sp>
        <p:sp>
          <p:nvSpPr>
            <p:cNvPr id="50" name="TextBox 49"/>
            <p:cNvSpPr txBox="1"/>
            <p:nvPr/>
          </p:nvSpPr>
          <p:spPr>
            <a:xfrm>
              <a:off x="2638006" y="2061458"/>
              <a:ext cx="1703406" cy="429850"/>
            </a:xfrm>
            <a:prstGeom prst="rect">
              <a:avLst/>
            </a:prstGeom>
            <a:noFill/>
          </p:spPr>
          <p:txBody>
            <a:bodyPr wrap="square" rtlCol="0">
              <a:spAutoFit/>
            </a:bodyPr>
            <a:lstStyle/>
            <a:p>
              <a:pPr algn="r"/>
              <a:r>
                <a:rPr lang="en-US" sz="1400" baseline="30000" dirty="0">
                  <a:latin typeface="Avenir Book"/>
                  <a:ea typeface="Avenir Next" charset="0"/>
                  <a:cs typeface="Avenir Next" charset="0"/>
                </a:rPr>
                <a:t>instant access </a:t>
              </a:r>
            </a:p>
            <a:p>
              <a:pPr algn="r"/>
              <a:r>
                <a:rPr lang="en-US" sz="1400" baseline="30000" dirty="0">
                  <a:latin typeface="Avenir Book"/>
                  <a:ea typeface="Avenir Next" charset="0"/>
                  <a:cs typeface="Avenir Next" charset="0"/>
                </a:rPr>
                <a:t>to the exchange </a:t>
              </a:r>
            </a:p>
          </p:txBody>
        </p:sp>
        <p:sp>
          <p:nvSpPr>
            <p:cNvPr id="51" name="TextBox 50"/>
            <p:cNvSpPr txBox="1"/>
            <p:nvPr/>
          </p:nvSpPr>
          <p:spPr>
            <a:xfrm>
              <a:off x="2697778" y="1274186"/>
              <a:ext cx="1397144" cy="429850"/>
            </a:xfrm>
            <a:prstGeom prst="rect">
              <a:avLst/>
            </a:prstGeom>
            <a:noFill/>
          </p:spPr>
          <p:txBody>
            <a:bodyPr wrap="square" rtlCol="0">
              <a:spAutoFit/>
            </a:bodyPr>
            <a:lstStyle/>
            <a:p>
              <a:r>
                <a:rPr lang="en-US" sz="1400" baseline="30000" dirty="0">
                  <a:latin typeface="Avenir Book"/>
                  <a:ea typeface="Avenir Next" charset="0"/>
                  <a:cs typeface="Avenir Next" charset="0"/>
                </a:rPr>
                <a:t>in-game fiat to </a:t>
              </a:r>
              <a:endParaRPr lang="en-US" sz="1400" baseline="30000" dirty="0" smtClean="0">
                <a:latin typeface="Avenir Book"/>
                <a:ea typeface="Avenir Next" charset="0"/>
                <a:cs typeface="Avenir Next" charset="0"/>
              </a:endParaRPr>
            </a:p>
            <a:p>
              <a:r>
                <a:rPr lang="en-US" sz="1400" baseline="30000" dirty="0" smtClean="0">
                  <a:latin typeface="Avenir Book"/>
                  <a:ea typeface="Avenir Next" charset="0"/>
                  <a:cs typeface="Avenir Next" charset="0"/>
                </a:rPr>
                <a:t>TPY </a:t>
              </a:r>
              <a:r>
                <a:rPr lang="en-US" sz="1400" baseline="30000" dirty="0">
                  <a:latin typeface="Avenir Book"/>
                  <a:ea typeface="Avenir Next" charset="0"/>
                  <a:cs typeface="Avenir Next" charset="0"/>
                </a:rPr>
                <a:t>conversion</a:t>
              </a:r>
            </a:p>
          </p:txBody>
        </p:sp>
        <p:sp>
          <p:nvSpPr>
            <p:cNvPr id="52" name="TextBox 51"/>
            <p:cNvSpPr txBox="1"/>
            <p:nvPr/>
          </p:nvSpPr>
          <p:spPr>
            <a:xfrm>
              <a:off x="7792746" y="1274184"/>
              <a:ext cx="1795150" cy="720291"/>
            </a:xfrm>
            <a:prstGeom prst="rect">
              <a:avLst/>
            </a:prstGeom>
            <a:noFill/>
          </p:spPr>
          <p:txBody>
            <a:bodyPr wrap="square" rtlCol="0">
              <a:spAutoFit/>
            </a:bodyPr>
            <a:lstStyle/>
            <a:p>
              <a:r>
                <a:rPr lang="en-US" sz="1400" baseline="30000" dirty="0">
                  <a:latin typeface="Avenir Book"/>
                  <a:ea typeface="Avenir Next" charset="0"/>
                  <a:cs typeface="Avenir Next" charset="0"/>
                </a:rPr>
                <a:t>instant credit to the game developer`s </a:t>
              </a:r>
              <a:endParaRPr lang="en-US" sz="1400" baseline="30000" dirty="0" smtClean="0">
                <a:latin typeface="Avenir Book"/>
                <a:ea typeface="Avenir Next" charset="0"/>
                <a:cs typeface="Avenir Next" charset="0"/>
              </a:endParaRPr>
            </a:p>
            <a:p>
              <a:endParaRPr lang="en-US" sz="1100" baseline="30000" dirty="0" smtClean="0">
                <a:latin typeface="Avenir Book"/>
                <a:ea typeface="Avenir Next" charset="0"/>
                <a:cs typeface="Avenir Next" charset="0"/>
              </a:endParaRPr>
            </a:p>
            <a:p>
              <a:r>
                <a:rPr lang="en-US" sz="1400" baseline="30000" dirty="0" smtClean="0">
                  <a:latin typeface="Avenir Book"/>
                  <a:ea typeface="Avenir Next" charset="0"/>
                  <a:cs typeface="Avenir Next" charset="0"/>
                </a:rPr>
                <a:t>TOKEN </a:t>
              </a:r>
              <a:r>
                <a:rPr lang="en-US" sz="1400" baseline="30000" dirty="0">
                  <a:latin typeface="Avenir Book"/>
                  <a:ea typeface="Avenir Next" charset="0"/>
                  <a:cs typeface="Avenir Next" charset="0"/>
                </a:rPr>
                <a:t>PLAY WALLET</a:t>
              </a:r>
              <a:endParaRPr lang="en-US" sz="1200" baseline="30000" dirty="0">
                <a:latin typeface="Avenir Book"/>
                <a:ea typeface="Avenir Next" charset="0"/>
                <a:cs typeface="Avenir Next" charset="0"/>
              </a:endParaRPr>
            </a:p>
          </p:txBody>
        </p:sp>
        <p:sp>
          <p:nvSpPr>
            <p:cNvPr id="53" name="TextBox 52"/>
            <p:cNvSpPr txBox="1"/>
            <p:nvPr/>
          </p:nvSpPr>
          <p:spPr>
            <a:xfrm>
              <a:off x="4950372" y="733192"/>
              <a:ext cx="2196662" cy="267204"/>
            </a:xfrm>
            <a:prstGeom prst="rect">
              <a:avLst/>
            </a:prstGeom>
            <a:noFill/>
          </p:spPr>
          <p:txBody>
            <a:bodyPr wrap="square" rtlCol="0">
              <a:spAutoFit/>
            </a:bodyPr>
            <a:lstStyle/>
            <a:p>
              <a:pPr algn="ctr"/>
              <a:r>
                <a:rPr lang="en-US" sz="1400" baseline="30000" dirty="0">
                  <a:latin typeface="Avenir Book"/>
                  <a:ea typeface="Avenir Next" charset="0"/>
                  <a:cs typeface="Avenir Next" charset="0"/>
                </a:rPr>
                <a:t>CREDITED</a:t>
              </a:r>
            </a:p>
          </p:txBody>
        </p:sp>
        <p:sp>
          <p:nvSpPr>
            <p:cNvPr id="54" name="TextBox 53"/>
            <p:cNvSpPr txBox="1"/>
            <p:nvPr/>
          </p:nvSpPr>
          <p:spPr>
            <a:xfrm rot="20151470">
              <a:off x="4093030" y="1185371"/>
              <a:ext cx="884398" cy="267204"/>
            </a:xfrm>
            <a:prstGeom prst="rect">
              <a:avLst/>
            </a:prstGeom>
            <a:noFill/>
          </p:spPr>
          <p:txBody>
            <a:bodyPr wrap="square" rtlCol="0">
              <a:spAutoFit/>
            </a:bodyPr>
            <a:lstStyle/>
            <a:p>
              <a:r>
                <a:rPr lang="en-US" sz="1400" baseline="30000" dirty="0">
                  <a:latin typeface="Avenir Book"/>
                  <a:ea typeface="Avenir Next" charset="0"/>
                  <a:cs typeface="Avenir Next" charset="0"/>
                </a:rPr>
                <a:t>GAMERS</a:t>
              </a:r>
            </a:p>
          </p:txBody>
        </p:sp>
        <p:sp>
          <p:nvSpPr>
            <p:cNvPr id="55" name="TextBox 54"/>
            <p:cNvSpPr txBox="1"/>
            <p:nvPr/>
          </p:nvSpPr>
          <p:spPr>
            <a:xfrm rot="2668168">
              <a:off x="6819136" y="1111017"/>
              <a:ext cx="805229" cy="267204"/>
            </a:xfrm>
            <a:prstGeom prst="rect">
              <a:avLst/>
            </a:prstGeom>
            <a:noFill/>
          </p:spPr>
          <p:txBody>
            <a:bodyPr wrap="square" rtlCol="0">
              <a:spAutoFit/>
            </a:bodyPr>
            <a:lstStyle/>
            <a:p>
              <a:pPr algn="ctr"/>
              <a:r>
                <a:rPr lang="en-US" sz="1400" baseline="30000" dirty="0">
                  <a:latin typeface="Avenir Book"/>
                  <a:ea typeface="Avenir Next" charset="0"/>
                  <a:cs typeface="Avenir Next" charset="0"/>
                </a:rPr>
                <a:t>GAMES</a:t>
              </a:r>
            </a:p>
          </p:txBody>
        </p:sp>
      </p:grpSp>
      <p:sp>
        <p:nvSpPr>
          <p:cNvPr id="8" name="Slide Number Placeholder 1"/>
          <p:cNvSpPr>
            <a:spLocks noGrp="1"/>
          </p:cNvSpPr>
          <p:nvPr>
            <p:ph type="sldNum" sz="quarter" idx="10"/>
          </p:nvPr>
        </p:nvSpPr>
        <p:spPr>
          <a:xfrm>
            <a:off x="8175500" y="6599064"/>
            <a:ext cx="788988" cy="214312"/>
          </a:xfrm>
        </p:spPr>
        <p:txBody>
          <a:bodyPr/>
          <a:lstStyle/>
          <a:p>
            <a:r>
              <a:rPr lang="de-DE" altLang="de-DE" sz="900" dirty="0" smtClean="0">
                <a:solidFill>
                  <a:schemeClr val="bg1"/>
                </a:solidFill>
                <a:latin typeface="Arial" panose="020B0604020202020204" pitchFamily="34" charset="0"/>
                <a:cs typeface="Arial" panose="020B0604020202020204" pitchFamily="34" charset="0"/>
                <a:sym typeface="Arial" panose="020B0604020202020204" pitchFamily="34" charset="0"/>
              </a:rPr>
              <a:t>9</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56"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err="1" smtClean="0">
                <a:solidFill>
                  <a:srgbClr val="0D7195"/>
                </a:solidFill>
                <a:latin typeface="Avenir Next Medium" charset="0"/>
                <a:ea typeface="Avenir Next Medium" charset="0"/>
                <a:cs typeface="Avenir Next Medium" charset="0"/>
              </a:rPr>
              <a:t>TokenPlay</a:t>
            </a:r>
            <a:r>
              <a:rPr lang="en-US" altLang="de-DE" sz="2000" b="1" dirty="0" smtClean="0">
                <a:solidFill>
                  <a:srgbClr val="0D7195"/>
                </a:solidFill>
                <a:latin typeface="Avenir Next Medium" charset="0"/>
                <a:ea typeface="Avenir Next Medium" charset="0"/>
                <a:cs typeface="Avenir Next Medium" charset="0"/>
              </a:rPr>
              <a:t> Ecosystem</a:t>
            </a:r>
            <a:endParaRPr lang="en-US" altLang="de-DE" sz="2000" b="1" dirty="0">
              <a:solidFill>
                <a:srgbClr val="0D7195"/>
              </a:solidFill>
              <a:latin typeface="Avenir Next Medium" charset="0"/>
              <a:ea typeface="Avenir Next Medium" charset="0"/>
              <a:cs typeface="Avenir Next Medium" charset="0"/>
            </a:endParaRPr>
          </a:p>
        </p:txBody>
      </p:sp>
      <p:sp>
        <p:nvSpPr>
          <p:cNvPr id="57" name="Line 5"/>
          <p:cNvSpPr>
            <a:spLocks noChangeShapeType="1"/>
          </p:cNvSpPr>
          <p:nvPr/>
        </p:nvSpPr>
        <p:spPr bwMode="auto">
          <a:xfrm>
            <a:off x="395536" y="692696"/>
            <a:ext cx="2736304"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402547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5" name="AutoShape 2"/>
          <p:cNvSpPr>
            <a:spLocks/>
          </p:cNvSpPr>
          <p:nvPr/>
        </p:nvSpPr>
        <p:spPr bwMode="auto">
          <a:xfrm>
            <a:off x="653097" y="1065572"/>
            <a:ext cx="3908719" cy="3600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gn="ctr"/>
            <a:r>
              <a:rPr lang="en-US" sz="1200" b="1" dirty="0" err="1" smtClean="0">
                <a:solidFill>
                  <a:srgbClr val="0D7195"/>
                </a:solidFill>
                <a:latin typeface="Avenir Next" charset="0"/>
                <a:ea typeface="Avenir Next" charset="0"/>
                <a:cs typeface="Avenir Next" charset="0"/>
              </a:rPr>
              <a:t>TokenPlay</a:t>
            </a:r>
            <a:r>
              <a:rPr lang="en-US" sz="1200" b="1" dirty="0" smtClean="0">
                <a:solidFill>
                  <a:srgbClr val="0D7195"/>
                </a:solidFill>
                <a:latin typeface="Avenir Next" charset="0"/>
                <a:ea typeface="Avenir Next" charset="0"/>
                <a:cs typeface="Avenir Next" charset="0"/>
              </a:rPr>
              <a:t> - Built on ERC 20</a:t>
            </a:r>
          </a:p>
          <a:p>
            <a:pPr algn="ctr"/>
            <a:endParaRPr lang="en-US" sz="1200" u="sng" dirty="0">
              <a:solidFill>
                <a:srgbClr val="3D3D3D"/>
              </a:solidFill>
              <a:latin typeface="Avenir Book" charset="0"/>
              <a:ea typeface="Avenir Book" charset="0"/>
              <a:cs typeface="Avenir Book" charset="0"/>
            </a:endParaRPr>
          </a:p>
        </p:txBody>
      </p:sp>
      <p:sp>
        <p:nvSpPr>
          <p:cNvPr id="13" name="AutoShape 3"/>
          <p:cNvSpPr>
            <a:spLocks/>
          </p:cNvSpPr>
          <p:nvPr/>
        </p:nvSpPr>
        <p:spPr bwMode="auto">
          <a:xfrm>
            <a:off x="4933012" y="1052736"/>
            <a:ext cx="3743444" cy="51974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lvl="0"/>
            <a:r>
              <a:rPr lang="en-US" sz="1600" b="1" dirty="0" smtClean="0">
                <a:solidFill>
                  <a:srgbClr val="0D7195"/>
                </a:solidFill>
                <a:latin typeface="Avenir Book"/>
                <a:ea typeface="Avenir Next" charset="0"/>
                <a:cs typeface="Avenir Next" charset="0"/>
              </a:rPr>
              <a:t>Use Cases </a:t>
            </a:r>
            <a:r>
              <a:rPr lang="mr-IN" sz="1600" b="1" dirty="0" smtClean="0">
                <a:solidFill>
                  <a:srgbClr val="0D7195"/>
                </a:solidFill>
                <a:latin typeface="Avenir Book"/>
                <a:ea typeface="Avenir Next" charset="0"/>
                <a:cs typeface="Avenir Next" charset="0"/>
              </a:rPr>
              <a:t>–</a:t>
            </a:r>
            <a:r>
              <a:rPr lang="en-US" sz="1600" b="1" dirty="0" smtClean="0">
                <a:solidFill>
                  <a:srgbClr val="0D7195"/>
                </a:solidFill>
                <a:latin typeface="Avenir Book"/>
                <a:ea typeface="Avenir Next" charset="0"/>
                <a:cs typeface="Avenir Next" charset="0"/>
              </a:rPr>
              <a:t> ICOs</a:t>
            </a:r>
            <a:endParaRPr lang="en-US" sz="1600" b="1" dirty="0">
              <a:solidFill>
                <a:srgbClr val="0D7195"/>
              </a:solidFill>
              <a:latin typeface="Avenir Book"/>
              <a:ea typeface="Avenir Next" charset="0"/>
              <a:cs typeface="Avenir Next" charset="0"/>
            </a:endParaRPr>
          </a:p>
          <a:p>
            <a:pPr lvl="0"/>
            <a:endParaRPr lang="en-US" sz="600" dirty="0">
              <a:latin typeface="Avenir Book"/>
              <a:ea typeface="Avenir Book" charset="0"/>
              <a:cs typeface="Avenir Book" charset="0"/>
            </a:endParaRPr>
          </a:p>
          <a:p>
            <a:pPr marL="171450" lvl="0" indent="-171450">
              <a:buFont typeface="Wingdings" charset="2"/>
              <a:buChar char="§"/>
            </a:pPr>
            <a:r>
              <a:rPr lang="en-US" sz="1100" b="1" dirty="0" smtClean="0">
                <a:latin typeface="Avenir Book"/>
                <a:ea typeface="Avenir Book" charset="0"/>
                <a:cs typeface="Avenir Book" charset="0"/>
              </a:rPr>
              <a:t>Etherium-2014- $18,439,086 </a:t>
            </a:r>
          </a:p>
          <a:p>
            <a:pPr marL="469900" lvl="1" indent="-171450">
              <a:buFont typeface="Wingdings" charset="2"/>
              <a:buChar char="§"/>
            </a:pPr>
            <a:r>
              <a:rPr lang="en-US" sz="1100" dirty="0" err="1" smtClean="0">
                <a:latin typeface="Avenir Book"/>
                <a:ea typeface="Avenir Book" charset="0"/>
                <a:cs typeface="Avenir Book" charset="0"/>
              </a:rPr>
              <a:t>Blockchain</a:t>
            </a:r>
            <a:r>
              <a:rPr lang="en-US" sz="1100" dirty="0" smtClean="0">
                <a:latin typeface="Avenir Book"/>
                <a:ea typeface="Avenir Book" charset="0"/>
                <a:cs typeface="Avenir Book" charset="0"/>
              </a:rPr>
              <a:t> technology </a:t>
            </a:r>
            <a:r>
              <a:rPr lang="mr-IN" sz="1100" dirty="0" smtClean="0">
                <a:latin typeface="Avenir Book"/>
                <a:ea typeface="Avenir Book" charset="0"/>
                <a:cs typeface="Avenir Book" charset="0"/>
              </a:rPr>
              <a:t>–</a:t>
            </a:r>
            <a:r>
              <a:rPr lang="en-US" sz="1100" dirty="0" smtClean="0">
                <a:latin typeface="Avenir Book"/>
                <a:ea typeface="Avenir Book" charset="0"/>
                <a:cs typeface="Avenir Book" charset="0"/>
              </a:rPr>
              <a:t> LATEST TECH ON THE MARKET</a:t>
            </a:r>
          </a:p>
          <a:p>
            <a:pPr lvl="0"/>
            <a:endParaRPr lang="en-US" sz="1100" b="1" dirty="0">
              <a:latin typeface="Avenir Book"/>
              <a:ea typeface="Avenir Book" charset="0"/>
              <a:cs typeface="Avenir Book" charset="0"/>
            </a:endParaRPr>
          </a:p>
          <a:p>
            <a:pPr marL="171450" lvl="0" indent="-171450">
              <a:buFont typeface="Wingdings" charset="2"/>
              <a:buChar char="§"/>
            </a:pPr>
            <a:r>
              <a:rPr lang="en-US" sz="1100" b="1" dirty="0" err="1" smtClean="0">
                <a:latin typeface="Avenir Book"/>
                <a:ea typeface="Avenir Book" charset="0"/>
                <a:cs typeface="Avenir Book" charset="0"/>
              </a:rPr>
              <a:t>Bancor</a:t>
            </a:r>
            <a:r>
              <a:rPr lang="en-US" sz="1100" b="1" dirty="0" smtClean="0">
                <a:latin typeface="Avenir Book"/>
                <a:ea typeface="Avenir Book" charset="0"/>
                <a:cs typeface="Avenir Book" charset="0"/>
              </a:rPr>
              <a:t> Protocol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June 2017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$152,000,000</a:t>
            </a:r>
          </a:p>
          <a:p>
            <a:pPr marL="469900" lvl="1" indent="-171450">
              <a:buFont typeface="Wingdings" charset="2"/>
              <a:buChar char="§"/>
            </a:pPr>
            <a:r>
              <a:rPr lang="en-US" sz="1100" dirty="0" smtClean="0">
                <a:latin typeface="Avenir Book"/>
                <a:ea typeface="Avenir Book" charset="0"/>
                <a:cs typeface="Avenir Book" charset="0"/>
              </a:rPr>
              <a:t>Token on ERC20</a:t>
            </a:r>
          </a:p>
          <a:p>
            <a:pPr marL="469900" lvl="1" indent="-171450">
              <a:buFont typeface="Wingdings" charset="2"/>
              <a:buChar char="§"/>
            </a:pPr>
            <a:r>
              <a:rPr lang="en-US" sz="1100" dirty="0" smtClean="0">
                <a:latin typeface="Avenir Book"/>
                <a:ea typeface="Avenir Book" charset="0"/>
                <a:cs typeface="Avenir Book" charset="0"/>
              </a:rPr>
              <a:t>Banking </a:t>
            </a:r>
            <a:r>
              <a:rPr lang="en-US" sz="1100" dirty="0">
                <a:latin typeface="Avenir Book"/>
                <a:ea typeface="Avenir Book" charset="0"/>
                <a:cs typeface="Avenir Book" charset="0"/>
              </a:rPr>
              <a:t>Services (TECH IN DEVELOPMENT</a:t>
            </a:r>
            <a:r>
              <a:rPr lang="en-US" sz="1100" dirty="0" smtClean="0">
                <a:latin typeface="Avenir Book"/>
                <a:ea typeface="Avenir Book" charset="0"/>
                <a:cs typeface="Avenir Book" charset="0"/>
              </a:rPr>
              <a:t>)</a:t>
            </a:r>
          </a:p>
          <a:p>
            <a:pPr lvl="0"/>
            <a:endParaRPr lang="en-US" sz="1100" dirty="0">
              <a:latin typeface="Avenir Book"/>
              <a:ea typeface="Avenir Book" charset="0"/>
              <a:cs typeface="Avenir Book" charset="0"/>
            </a:endParaRPr>
          </a:p>
          <a:p>
            <a:pPr marL="171450" lvl="0" indent="-171450">
              <a:buFont typeface="Wingdings" charset="2"/>
              <a:buChar char="§"/>
            </a:pPr>
            <a:r>
              <a:rPr lang="en-US" sz="1100" b="1" dirty="0" err="1" smtClean="0">
                <a:latin typeface="Avenir Book"/>
                <a:ea typeface="Avenir Book" charset="0"/>
                <a:cs typeface="Avenir Book" charset="0"/>
              </a:rPr>
              <a:t>Aeternity</a:t>
            </a:r>
            <a:r>
              <a:rPr lang="en-US" sz="1100" b="1" dirty="0" smtClean="0">
                <a:latin typeface="Avenir Book"/>
                <a:ea typeface="Avenir Book" charset="0"/>
                <a:cs typeface="Avenir Book" charset="0"/>
              </a:rPr>
              <a:t>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June 2017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$62,500,000</a:t>
            </a:r>
          </a:p>
          <a:p>
            <a:pPr marL="469900" lvl="1" indent="-171450">
              <a:buFont typeface="Wingdings" charset="2"/>
              <a:buChar char="§"/>
            </a:pPr>
            <a:r>
              <a:rPr lang="en-US" sz="1100" dirty="0" smtClean="0">
                <a:latin typeface="Avenir Book"/>
                <a:ea typeface="Avenir Book" charset="0"/>
                <a:cs typeface="Avenir Book" charset="0"/>
              </a:rPr>
              <a:t>Token on ERC20</a:t>
            </a:r>
          </a:p>
          <a:p>
            <a:pPr marL="469900" lvl="1" indent="-171450">
              <a:buFont typeface="Wingdings" charset="2"/>
              <a:buChar char="§"/>
            </a:pPr>
            <a:r>
              <a:rPr lang="en-US" sz="1100" dirty="0" err="1" smtClean="0">
                <a:latin typeface="Avenir Book"/>
                <a:ea typeface="Avenir Book" charset="0"/>
                <a:cs typeface="Avenir Book" charset="0"/>
              </a:rPr>
              <a:t>Blockhain</a:t>
            </a:r>
            <a:r>
              <a:rPr lang="en-US" sz="1100" dirty="0" smtClean="0">
                <a:latin typeface="Avenir Book"/>
                <a:ea typeface="Avenir Book" charset="0"/>
                <a:cs typeface="Avenir Book" charset="0"/>
              </a:rPr>
              <a:t> protocol (TECH IN DEVELOPMENT)</a:t>
            </a:r>
          </a:p>
          <a:p>
            <a:pPr lvl="0"/>
            <a:endParaRPr lang="en-US" sz="1100" dirty="0">
              <a:latin typeface="Avenir Book"/>
              <a:ea typeface="Avenir Book" charset="0"/>
              <a:cs typeface="Avenir Book" charset="0"/>
            </a:endParaRPr>
          </a:p>
          <a:p>
            <a:pPr marL="171450" lvl="0" indent="-171450">
              <a:buFont typeface="Wingdings" charset="2"/>
              <a:buChar char="§"/>
            </a:pPr>
            <a:r>
              <a:rPr lang="en-US" sz="1100" b="1" dirty="0" smtClean="0">
                <a:latin typeface="Avenir Book"/>
                <a:ea typeface="Avenir Book" charset="0"/>
                <a:cs typeface="Avenir Book" charset="0"/>
              </a:rPr>
              <a:t>EOS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June 2017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$185,000,000</a:t>
            </a:r>
          </a:p>
          <a:p>
            <a:pPr marL="469900" lvl="1" indent="-171450">
              <a:buFont typeface="Wingdings" charset="2"/>
              <a:buChar char="§"/>
            </a:pPr>
            <a:r>
              <a:rPr lang="en-US" sz="1100" dirty="0" smtClean="0">
                <a:latin typeface="Avenir Book"/>
                <a:ea typeface="Avenir Book" charset="0"/>
                <a:cs typeface="Avenir Book" charset="0"/>
              </a:rPr>
              <a:t>Token on ERC20</a:t>
            </a:r>
          </a:p>
          <a:p>
            <a:pPr marL="469900" lvl="1" indent="-171450">
              <a:buFont typeface="Wingdings" charset="2"/>
              <a:buChar char="§"/>
            </a:pPr>
            <a:r>
              <a:rPr lang="en-US" sz="1100" dirty="0" err="1" smtClean="0">
                <a:latin typeface="Avenir Book"/>
                <a:ea typeface="Avenir Book" charset="0"/>
                <a:cs typeface="Avenir Book" charset="0"/>
              </a:rPr>
              <a:t>Blockchain</a:t>
            </a:r>
            <a:r>
              <a:rPr lang="en-US" sz="1100" dirty="0" smtClean="0">
                <a:latin typeface="Avenir Book"/>
                <a:ea typeface="Avenir Book" charset="0"/>
                <a:cs typeface="Avenir Book" charset="0"/>
              </a:rPr>
              <a:t> </a:t>
            </a:r>
            <a:r>
              <a:rPr lang="en-US" sz="1100" dirty="0">
                <a:latin typeface="Avenir Book"/>
                <a:ea typeface="Avenir Book" charset="0"/>
                <a:cs typeface="Avenir Book" charset="0"/>
              </a:rPr>
              <a:t>Protocol (TECH IN DEVELOPMENT</a:t>
            </a:r>
            <a:r>
              <a:rPr lang="en-US" sz="1100" dirty="0" smtClean="0">
                <a:latin typeface="Avenir Book"/>
                <a:ea typeface="Avenir Book" charset="0"/>
                <a:cs typeface="Avenir Book" charset="0"/>
              </a:rPr>
              <a:t>)</a:t>
            </a:r>
          </a:p>
          <a:p>
            <a:pPr lvl="0"/>
            <a:endParaRPr lang="en-US" sz="1100" dirty="0">
              <a:latin typeface="Avenir Book"/>
              <a:ea typeface="Avenir Book" charset="0"/>
              <a:cs typeface="Avenir Book" charset="0"/>
            </a:endParaRPr>
          </a:p>
          <a:p>
            <a:pPr marL="171450" lvl="0" indent="-171450">
              <a:buFont typeface="Wingdings" charset="2"/>
              <a:buChar char="§"/>
            </a:pPr>
            <a:r>
              <a:rPr lang="en-US" sz="1100" b="1" dirty="0" err="1" smtClean="0">
                <a:latin typeface="Avenir Book"/>
                <a:ea typeface="Avenir Book" charset="0"/>
                <a:cs typeface="Avenir Book" charset="0"/>
              </a:rPr>
              <a:t>Polkadot</a:t>
            </a:r>
            <a:r>
              <a:rPr lang="en-US" sz="1100" b="1" dirty="0" smtClean="0">
                <a:latin typeface="Avenir Book"/>
                <a:ea typeface="Avenir Book" charset="0"/>
                <a:cs typeface="Avenir Book" charset="0"/>
              </a:rPr>
              <a:t>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October 2017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$150,000,000</a:t>
            </a:r>
          </a:p>
          <a:p>
            <a:pPr marL="469900" lvl="1" indent="-171450">
              <a:buFont typeface="Wingdings" charset="2"/>
              <a:buChar char="§"/>
            </a:pPr>
            <a:r>
              <a:rPr lang="en-US" sz="1100" dirty="0" smtClean="0">
                <a:latin typeface="Avenir Book"/>
                <a:ea typeface="Avenir Book" charset="0"/>
                <a:cs typeface="Avenir Book" charset="0"/>
              </a:rPr>
              <a:t>Token on ERC20</a:t>
            </a:r>
          </a:p>
          <a:p>
            <a:pPr marL="469900" lvl="1" indent="-171450">
              <a:buFont typeface="Wingdings" charset="2"/>
              <a:buChar char="§"/>
            </a:pPr>
            <a:r>
              <a:rPr lang="en-US" sz="1100" dirty="0" err="1" smtClean="0">
                <a:latin typeface="Avenir Book"/>
                <a:ea typeface="Avenir Book" charset="0"/>
                <a:cs typeface="Avenir Book" charset="0"/>
              </a:rPr>
              <a:t>Multiblockchain</a:t>
            </a:r>
            <a:r>
              <a:rPr lang="en-US" sz="1100" dirty="0" smtClean="0">
                <a:latin typeface="Avenir Book"/>
                <a:ea typeface="Avenir Book" charset="0"/>
                <a:cs typeface="Avenir Book" charset="0"/>
              </a:rPr>
              <a:t> </a:t>
            </a:r>
            <a:r>
              <a:rPr lang="en-US" sz="1100" dirty="0">
                <a:latin typeface="Avenir Book"/>
                <a:ea typeface="Avenir Book" charset="0"/>
                <a:cs typeface="Avenir Book" charset="0"/>
              </a:rPr>
              <a:t>Protocol (TECH IN DEVELOPMENT</a:t>
            </a:r>
            <a:r>
              <a:rPr lang="en-US" sz="1100" dirty="0" smtClean="0">
                <a:latin typeface="Avenir Book"/>
                <a:ea typeface="Avenir Book" charset="0"/>
                <a:cs typeface="Avenir Book" charset="0"/>
              </a:rPr>
              <a:t>)</a:t>
            </a:r>
          </a:p>
          <a:p>
            <a:pPr lvl="0"/>
            <a:endParaRPr lang="en-US" sz="1100" dirty="0">
              <a:latin typeface="Avenir Book"/>
              <a:ea typeface="Avenir Book" charset="0"/>
              <a:cs typeface="Avenir Book" charset="0"/>
            </a:endParaRPr>
          </a:p>
          <a:p>
            <a:pPr marL="171450" lvl="0" indent="-171450">
              <a:buFont typeface="Wingdings" charset="2"/>
              <a:buChar char="§"/>
            </a:pPr>
            <a:r>
              <a:rPr lang="en-US" sz="1100" b="1" dirty="0" err="1" smtClean="0">
                <a:latin typeface="Avenir Book"/>
                <a:ea typeface="Avenir Book" charset="0"/>
                <a:cs typeface="Avenir Book" charset="0"/>
              </a:rPr>
              <a:t>Tezos</a:t>
            </a:r>
            <a:r>
              <a:rPr lang="en-US" sz="1100" b="1" dirty="0" smtClean="0">
                <a:latin typeface="Avenir Book"/>
                <a:ea typeface="Avenir Book" charset="0"/>
                <a:cs typeface="Avenir Book" charset="0"/>
              </a:rPr>
              <a:t>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July 2017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$232,000,000</a:t>
            </a:r>
          </a:p>
          <a:p>
            <a:pPr marL="469900" lvl="1" indent="-171450">
              <a:buFont typeface="Wingdings" charset="2"/>
              <a:buChar char="§"/>
            </a:pPr>
            <a:r>
              <a:rPr lang="en-US" sz="1100" dirty="0" smtClean="0">
                <a:latin typeface="Avenir Book"/>
                <a:ea typeface="Avenir Book" charset="0"/>
                <a:cs typeface="Avenir Book" charset="0"/>
              </a:rPr>
              <a:t>Token on ERC20</a:t>
            </a:r>
          </a:p>
          <a:p>
            <a:pPr marL="469900" lvl="1" indent="-171450">
              <a:buFont typeface="Wingdings" charset="2"/>
              <a:buChar char="§"/>
            </a:pPr>
            <a:r>
              <a:rPr lang="en-US" sz="1100" dirty="0" smtClean="0">
                <a:latin typeface="Avenir Book"/>
                <a:ea typeface="Avenir Book" charset="0"/>
                <a:cs typeface="Avenir Book" charset="0"/>
              </a:rPr>
              <a:t>Latest </a:t>
            </a:r>
            <a:r>
              <a:rPr lang="en-US" sz="1100" dirty="0" err="1" smtClean="0">
                <a:latin typeface="Avenir Book"/>
                <a:ea typeface="Avenir Book" charset="0"/>
                <a:cs typeface="Avenir Book" charset="0"/>
              </a:rPr>
              <a:t>Blockchain</a:t>
            </a:r>
            <a:r>
              <a:rPr lang="en-US" sz="1100" dirty="0">
                <a:latin typeface="Avenir Book"/>
                <a:ea typeface="Avenir Book" charset="0"/>
                <a:cs typeface="Avenir Book" charset="0"/>
              </a:rPr>
              <a:t> Technology (TECH IN DEVELOPMENT</a:t>
            </a:r>
            <a:r>
              <a:rPr lang="en-US" sz="1100" dirty="0" smtClean="0">
                <a:latin typeface="Avenir Book"/>
                <a:ea typeface="Avenir Book" charset="0"/>
                <a:cs typeface="Avenir Book" charset="0"/>
              </a:rPr>
              <a:t>)</a:t>
            </a:r>
          </a:p>
          <a:p>
            <a:pPr lvl="0"/>
            <a:endParaRPr lang="en-US" sz="1100" dirty="0">
              <a:latin typeface="Avenir Book"/>
              <a:ea typeface="Avenir Book" charset="0"/>
              <a:cs typeface="Avenir Book" charset="0"/>
            </a:endParaRPr>
          </a:p>
          <a:p>
            <a:pPr marL="171450" lvl="0" indent="-171450">
              <a:buFont typeface="Wingdings" charset="2"/>
              <a:buChar char="§"/>
            </a:pPr>
            <a:r>
              <a:rPr lang="en-US" sz="1100" b="1" dirty="0" err="1" smtClean="0">
                <a:latin typeface="Avenir Book"/>
                <a:ea typeface="Avenir Book" charset="0"/>
                <a:cs typeface="Avenir Book" charset="0"/>
              </a:rPr>
              <a:t>Filecoin</a:t>
            </a:r>
            <a:r>
              <a:rPr lang="en-US" sz="1100" b="1" dirty="0" smtClean="0">
                <a:latin typeface="Avenir Book"/>
                <a:ea typeface="Avenir Book" charset="0"/>
                <a:cs typeface="Avenir Book" charset="0"/>
              </a:rPr>
              <a:t>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September 2017 </a:t>
            </a:r>
            <a:r>
              <a:rPr lang="mr-IN" sz="1100" b="1" dirty="0" smtClean="0">
                <a:latin typeface="Avenir Book"/>
                <a:ea typeface="Avenir Book" charset="0"/>
                <a:cs typeface="Avenir Book" charset="0"/>
              </a:rPr>
              <a:t>–</a:t>
            </a:r>
            <a:r>
              <a:rPr lang="en-US" sz="1100" b="1" dirty="0" smtClean="0">
                <a:latin typeface="Avenir Book"/>
                <a:ea typeface="Avenir Book" charset="0"/>
                <a:cs typeface="Avenir Book" charset="0"/>
              </a:rPr>
              <a:t> $257,000,000</a:t>
            </a:r>
          </a:p>
          <a:p>
            <a:pPr marL="469900" lvl="1" indent="-171450">
              <a:buFont typeface="Wingdings" charset="2"/>
              <a:buChar char="§"/>
            </a:pPr>
            <a:r>
              <a:rPr lang="en-US" sz="1100" dirty="0" smtClean="0">
                <a:latin typeface="Avenir Book"/>
                <a:ea typeface="Avenir Book" charset="0"/>
                <a:cs typeface="Avenir Book" charset="0"/>
              </a:rPr>
              <a:t>Token on ERC20</a:t>
            </a:r>
          </a:p>
          <a:p>
            <a:pPr marL="469900" lvl="1" indent="-171450">
              <a:buFont typeface="Wingdings" charset="2"/>
              <a:buChar char="§"/>
            </a:pPr>
            <a:r>
              <a:rPr lang="en-US" sz="1100" dirty="0" smtClean="0">
                <a:latin typeface="Avenir Book"/>
                <a:ea typeface="Avenir Book" charset="0"/>
                <a:cs typeface="Avenir Book" charset="0"/>
              </a:rPr>
              <a:t>Data storage via </a:t>
            </a:r>
            <a:r>
              <a:rPr lang="en-US" sz="1100" dirty="0" err="1" smtClean="0">
                <a:latin typeface="Avenir Book"/>
                <a:ea typeface="Avenir Book" charset="0"/>
                <a:cs typeface="Avenir Book" charset="0"/>
              </a:rPr>
              <a:t>blockchain</a:t>
            </a:r>
            <a:r>
              <a:rPr lang="en-US" sz="1100" dirty="0" smtClean="0">
                <a:latin typeface="Avenir Book"/>
                <a:ea typeface="Avenir Book" charset="0"/>
                <a:cs typeface="Avenir Book" charset="0"/>
              </a:rPr>
              <a:t> (</a:t>
            </a:r>
            <a:r>
              <a:rPr lang="en-US" sz="1100" dirty="0">
                <a:latin typeface="Avenir Book"/>
                <a:ea typeface="Avenir Book" charset="0"/>
                <a:cs typeface="Avenir Book" charset="0"/>
              </a:rPr>
              <a:t>TECH IN DEVELOPMENT</a:t>
            </a:r>
            <a:r>
              <a:rPr lang="en-US" sz="1100" dirty="0" smtClean="0">
                <a:latin typeface="Avenir Book"/>
                <a:ea typeface="Avenir Book" charset="0"/>
                <a:cs typeface="Avenir Book" charset="0"/>
              </a:rPr>
              <a:t>)</a:t>
            </a:r>
            <a:endParaRPr lang="en-US" sz="1100" dirty="0">
              <a:latin typeface="Avenir Book"/>
              <a:ea typeface="Avenir Book" charset="0"/>
              <a:cs typeface="Avenir Book" charset="0"/>
            </a:endParaRPr>
          </a:p>
        </p:txBody>
      </p:sp>
      <p:sp>
        <p:nvSpPr>
          <p:cNvPr id="12" name="Slide Number Placeholder 1"/>
          <p:cNvSpPr>
            <a:spLocks noGrp="1"/>
          </p:cNvSpPr>
          <p:nvPr>
            <p:ph type="sldNum" sz="quarter" idx="10"/>
          </p:nvPr>
        </p:nvSpPr>
        <p:spPr>
          <a:xfrm>
            <a:off x="8175500" y="6323868"/>
            <a:ext cx="707350" cy="214312"/>
          </a:xfrm>
        </p:spPr>
        <p:txBody>
          <a:bodyPr/>
          <a:lstStyle/>
          <a:p>
            <a:pPr algn="l"/>
            <a:fld id="{ED1A6FB2-99E1-4894-95CA-00999F7057AD}" type="slidenum">
              <a:rPr lang="de-DE" altLang="de-DE" smtClean="0">
                <a:solidFill>
                  <a:schemeClr val="bg1"/>
                </a:solidFill>
              </a:rPr>
              <a:pPr algn="l"/>
              <a:t>24</a:t>
            </a:fld>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3" name="Rectángulo 2"/>
          <p:cNvSpPr/>
          <p:nvPr/>
        </p:nvSpPr>
        <p:spPr>
          <a:xfrm>
            <a:off x="452189" y="1685188"/>
            <a:ext cx="1860209" cy="892552"/>
          </a:xfrm>
          <a:prstGeom prst="rect">
            <a:avLst/>
          </a:prstGeom>
        </p:spPr>
        <p:txBody>
          <a:bodyPr wrap="square">
            <a:spAutoFit/>
          </a:bodyPr>
          <a:lstStyle/>
          <a:p>
            <a:pPr lvl="0" algn="ctr"/>
            <a:r>
              <a:rPr lang="en-US" sz="1400" b="1" u="sng" dirty="0" smtClean="0">
                <a:solidFill>
                  <a:srgbClr val="0D7195"/>
                </a:solidFill>
                <a:latin typeface="Avenir Book" charset="0"/>
                <a:ea typeface="Avenir Book" charset="0"/>
                <a:cs typeface="Avenir Book" charset="0"/>
              </a:rPr>
              <a:t>Ecosystem</a:t>
            </a:r>
          </a:p>
          <a:p>
            <a:pPr lvl="0" algn="ctr"/>
            <a:endParaRPr lang="en-US" sz="1400" b="1" u="sng" dirty="0" smtClean="0">
              <a:latin typeface="Avenir Book" charset="0"/>
              <a:ea typeface="Avenir Book" charset="0"/>
              <a:cs typeface="Avenir Book" charset="0"/>
            </a:endParaRPr>
          </a:p>
          <a:p>
            <a:pPr lvl="0" algn="ctr"/>
            <a:r>
              <a:rPr lang="en-US" sz="1200" dirty="0" smtClean="0">
                <a:latin typeface="Avenir Book" charset="0"/>
                <a:ea typeface="Avenir Book" charset="0"/>
                <a:cs typeface="Avenir Book" charset="0"/>
              </a:rPr>
              <a:t>Gaming Industry</a:t>
            </a:r>
          </a:p>
          <a:p>
            <a:pPr lvl="0" algn="ctr"/>
            <a:r>
              <a:rPr lang="en-US" sz="1200" dirty="0" smtClean="0">
                <a:latin typeface="Avenir Book" charset="0"/>
                <a:ea typeface="Avenir Book" charset="0"/>
                <a:cs typeface="Avenir Book" charset="0"/>
              </a:rPr>
              <a:t>Payment Platform</a:t>
            </a:r>
            <a:endParaRPr lang="en-US" sz="1200" dirty="0">
              <a:latin typeface="Avenir Book" charset="0"/>
              <a:ea typeface="Avenir Book" charset="0"/>
              <a:cs typeface="Avenir Book" charset="0"/>
            </a:endParaRPr>
          </a:p>
        </p:txBody>
      </p:sp>
      <p:sp>
        <p:nvSpPr>
          <p:cNvPr id="17" name="Rectángulo 16"/>
          <p:cNvSpPr/>
          <p:nvPr/>
        </p:nvSpPr>
        <p:spPr>
          <a:xfrm>
            <a:off x="363516" y="4721440"/>
            <a:ext cx="2098416" cy="1231106"/>
          </a:xfrm>
          <a:prstGeom prst="rect">
            <a:avLst/>
          </a:prstGeom>
        </p:spPr>
        <p:txBody>
          <a:bodyPr wrap="square">
            <a:spAutoFit/>
          </a:bodyPr>
          <a:lstStyle/>
          <a:p>
            <a:pPr lvl="0" algn="ctr"/>
            <a:r>
              <a:rPr lang="en-US" sz="1400" b="1" u="sng" dirty="0" smtClean="0">
                <a:solidFill>
                  <a:srgbClr val="0D7195"/>
                </a:solidFill>
                <a:latin typeface="Avenir Book" charset="0"/>
                <a:ea typeface="Avenir Book" charset="0"/>
                <a:cs typeface="Avenir Book" charset="0"/>
              </a:rPr>
              <a:t>Potential</a:t>
            </a:r>
          </a:p>
          <a:p>
            <a:pPr lvl="0" algn="ctr"/>
            <a:r>
              <a:rPr lang="en-US" sz="1200" dirty="0" smtClean="0">
                <a:latin typeface="Avenir Book" charset="0"/>
                <a:ea typeface="Avenir Book" charset="0"/>
                <a:cs typeface="Avenir Book" charset="0"/>
              </a:rPr>
              <a:t>$90B Gaming Industry</a:t>
            </a:r>
          </a:p>
          <a:p>
            <a:pPr lvl="0" algn="ctr"/>
            <a:r>
              <a:rPr lang="en-US" sz="1200" dirty="0" smtClean="0">
                <a:latin typeface="Avenir Book" charset="0"/>
                <a:ea typeface="Avenir Book" charset="0"/>
                <a:cs typeface="Avenir Book" charset="0"/>
              </a:rPr>
              <a:t>Lack of a </a:t>
            </a:r>
            <a:r>
              <a:rPr lang="en-US" sz="1200" dirty="0" err="1" smtClean="0">
                <a:latin typeface="Avenir Book" charset="0"/>
                <a:ea typeface="Avenir Book" charset="0"/>
                <a:cs typeface="Avenir Book" charset="0"/>
              </a:rPr>
              <a:t>Blockchain</a:t>
            </a:r>
            <a:r>
              <a:rPr lang="en-US" sz="1200" dirty="0" smtClean="0">
                <a:latin typeface="Avenir Book" charset="0"/>
                <a:ea typeface="Avenir Book" charset="0"/>
                <a:cs typeface="Avenir Book" charset="0"/>
              </a:rPr>
              <a:t> Solution</a:t>
            </a:r>
          </a:p>
          <a:p>
            <a:pPr lvl="0" algn="ctr"/>
            <a:r>
              <a:rPr lang="en-US" sz="1200" dirty="0" smtClean="0">
                <a:latin typeface="Avenir Book" charset="0"/>
                <a:ea typeface="Avenir Book" charset="0"/>
                <a:cs typeface="Avenir Book" charset="0"/>
              </a:rPr>
              <a:t>Early Stage </a:t>
            </a:r>
            <a:r>
              <a:rPr lang="mr-IN" sz="1200" dirty="0" smtClean="0">
                <a:latin typeface="Avenir Book" charset="0"/>
                <a:ea typeface="Avenir Book" charset="0"/>
                <a:cs typeface="Avenir Book" charset="0"/>
              </a:rPr>
              <a:t>–</a:t>
            </a:r>
            <a:r>
              <a:rPr lang="en-US" sz="1200" dirty="0" smtClean="0">
                <a:latin typeface="Avenir Book" charset="0"/>
                <a:ea typeface="Avenir Book" charset="0"/>
                <a:cs typeface="Avenir Book" charset="0"/>
              </a:rPr>
              <a:t> Potential  for early Entrants</a:t>
            </a:r>
            <a:endParaRPr lang="en-US" sz="1200" dirty="0">
              <a:latin typeface="Avenir Book" charset="0"/>
              <a:ea typeface="Avenir Book" charset="0"/>
              <a:cs typeface="Avenir Book" charset="0"/>
            </a:endParaRPr>
          </a:p>
        </p:txBody>
      </p:sp>
      <p:sp>
        <p:nvSpPr>
          <p:cNvPr id="18" name="Rectángulo 17"/>
          <p:cNvSpPr/>
          <p:nvPr/>
        </p:nvSpPr>
        <p:spPr>
          <a:xfrm>
            <a:off x="1551915" y="3228675"/>
            <a:ext cx="2098416" cy="1077218"/>
          </a:xfrm>
          <a:prstGeom prst="rect">
            <a:avLst/>
          </a:prstGeom>
        </p:spPr>
        <p:txBody>
          <a:bodyPr wrap="square">
            <a:spAutoFit/>
          </a:bodyPr>
          <a:lstStyle/>
          <a:p>
            <a:pPr lvl="0" algn="ctr"/>
            <a:r>
              <a:rPr lang="en-US" sz="1400" b="1" u="sng" dirty="0" smtClean="0">
                <a:solidFill>
                  <a:srgbClr val="0D7195"/>
                </a:solidFill>
                <a:latin typeface="Avenir Book" charset="0"/>
                <a:ea typeface="Avenir Book" charset="0"/>
                <a:cs typeface="Avenir Book" charset="0"/>
              </a:rPr>
              <a:t>Differentiator</a:t>
            </a:r>
          </a:p>
          <a:p>
            <a:pPr lvl="0" algn="ctr"/>
            <a:endParaRPr lang="en-US" sz="1400" b="1" u="sng" dirty="0" smtClean="0">
              <a:latin typeface="Avenir Book" charset="0"/>
              <a:ea typeface="Avenir Book" charset="0"/>
              <a:cs typeface="Avenir Book" charset="0"/>
            </a:endParaRPr>
          </a:p>
          <a:p>
            <a:pPr lvl="0" algn="ctr"/>
            <a:r>
              <a:rPr lang="en-US" sz="1200" dirty="0" smtClean="0">
                <a:latin typeface="Avenir Book" charset="0"/>
                <a:ea typeface="Avenir Book" charset="0"/>
                <a:cs typeface="Avenir Book" charset="0"/>
              </a:rPr>
              <a:t>Low Fees</a:t>
            </a:r>
          </a:p>
          <a:p>
            <a:pPr lvl="0" algn="ctr"/>
            <a:r>
              <a:rPr lang="en-US" sz="1200" dirty="0" smtClean="0">
                <a:latin typeface="Avenir Book" charset="0"/>
                <a:ea typeface="Avenir Book" charset="0"/>
                <a:cs typeface="Avenir Book" charset="0"/>
              </a:rPr>
              <a:t>Easy Integration</a:t>
            </a:r>
          </a:p>
          <a:p>
            <a:pPr lvl="0" algn="ctr"/>
            <a:r>
              <a:rPr lang="en-US" sz="1200" dirty="0" smtClean="0">
                <a:latin typeface="Avenir Book" charset="0"/>
                <a:ea typeface="Avenir Book" charset="0"/>
                <a:cs typeface="Avenir Book" charset="0"/>
              </a:rPr>
              <a:t>Streamlined Conversion</a:t>
            </a:r>
            <a:endParaRPr lang="en-US" sz="1200" dirty="0">
              <a:latin typeface="Avenir Book" charset="0"/>
              <a:ea typeface="Avenir Book" charset="0"/>
              <a:cs typeface="Avenir Book" charset="0"/>
            </a:endParaRPr>
          </a:p>
        </p:txBody>
      </p:sp>
      <p:sp>
        <p:nvSpPr>
          <p:cNvPr id="19" name="Rectángulo 18"/>
          <p:cNvSpPr/>
          <p:nvPr/>
        </p:nvSpPr>
        <p:spPr>
          <a:xfrm>
            <a:off x="2535408" y="1562658"/>
            <a:ext cx="2098416" cy="1231106"/>
          </a:xfrm>
          <a:prstGeom prst="rect">
            <a:avLst/>
          </a:prstGeom>
        </p:spPr>
        <p:txBody>
          <a:bodyPr wrap="square">
            <a:spAutoFit/>
          </a:bodyPr>
          <a:lstStyle/>
          <a:p>
            <a:pPr lvl="0" algn="ctr"/>
            <a:r>
              <a:rPr lang="en-US" sz="1400" b="1" u="sng" dirty="0" smtClean="0">
                <a:solidFill>
                  <a:srgbClr val="0D7195"/>
                </a:solidFill>
                <a:latin typeface="Avenir Book" charset="0"/>
                <a:ea typeface="Avenir Book" charset="0"/>
                <a:cs typeface="Avenir Book" charset="0"/>
              </a:rPr>
              <a:t>Services</a:t>
            </a:r>
          </a:p>
          <a:p>
            <a:pPr lvl="0" algn="ctr"/>
            <a:r>
              <a:rPr lang="en-US" sz="1200" dirty="0" smtClean="0">
                <a:latin typeface="Avenir Book" charset="0"/>
                <a:ea typeface="Avenir Book" charset="0"/>
                <a:cs typeface="Avenir Book" charset="0"/>
              </a:rPr>
              <a:t>Marketplace</a:t>
            </a:r>
          </a:p>
          <a:p>
            <a:pPr lvl="0" algn="ctr"/>
            <a:r>
              <a:rPr lang="en-US" sz="1200" dirty="0" smtClean="0">
                <a:latin typeface="Avenir Book" charset="0"/>
                <a:ea typeface="Avenir Book" charset="0"/>
                <a:cs typeface="Avenir Book" charset="0"/>
              </a:rPr>
              <a:t>SDK</a:t>
            </a:r>
          </a:p>
          <a:p>
            <a:pPr lvl="0" algn="ctr"/>
            <a:r>
              <a:rPr lang="en-US" sz="1200" dirty="0" smtClean="0">
                <a:latin typeface="Avenir Book" charset="0"/>
                <a:ea typeface="Avenir Book" charset="0"/>
                <a:cs typeface="Avenir Book" charset="0"/>
              </a:rPr>
              <a:t>In-app payment</a:t>
            </a:r>
          </a:p>
          <a:p>
            <a:pPr lvl="0" algn="ctr"/>
            <a:r>
              <a:rPr lang="en-US" sz="1200" dirty="0" smtClean="0">
                <a:latin typeface="Avenir Book" charset="0"/>
                <a:ea typeface="Avenir Book" charset="0"/>
                <a:cs typeface="Avenir Book" charset="0"/>
              </a:rPr>
              <a:t>In-app Conversion</a:t>
            </a:r>
          </a:p>
          <a:p>
            <a:pPr lvl="0" algn="ctr"/>
            <a:r>
              <a:rPr lang="en-US" sz="1200" dirty="0" smtClean="0">
                <a:latin typeface="Avenir Book" charset="0"/>
                <a:ea typeface="Avenir Book" charset="0"/>
                <a:cs typeface="Avenir Book" charset="0"/>
              </a:rPr>
              <a:t>Exchange Platform</a:t>
            </a:r>
            <a:endParaRPr lang="en-US" sz="1200" dirty="0">
              <a:latin typeface="Avenir Book" charset="0"/>
              <a:ea typeface="Avenir Book" charset="0"/>
              <a:cs typeface="Avenir Book" charset="0"/>
            </a:endParaRPr>
          </a:p>
        </p:txBody>
      </p:sp>
      <p:sp>
        <p:nvSpPr>
          <p:cNvPr id="20" name="Rectángulo 19"/>
          <p:cNvSpPr/>
          <p:nvPr/>
        </p:nvSpPr>
        <p:spPr>
          <a:xfrm>
            <a:off x="2617600" y="4731010"/>
            <a:ext cx="2098416" cy="1231106"/>
          </a:xfrm>
          <a:prstGeom prst="rect">
            <a:avLst/>
          </a:prstGeom>
        </p:spPr>
        <p:txBody>
          <a:bodyPr wrap="square">
            <a:spAutoFit/>
          </a:bodyPr>
          <a:lstStyle/>
          <a:p>
            <a:pPr lvl="0" algn="ctr"/>
            <a:r>
              <a:rPr lang="en-US" sz="1400" b="1" u="sng" dirty="0" smtClean="0">
                <a:solidFill>
                  <a:srgbClr val="0D7195"/>
                </a:solidFill>
                <a:latin typeface="Avenir Book" charset="0"/>
                <a:ea typeface="Avenir Book" charset="0"/>
                <a:cs typeface="Avenir Book" charset="0"/>
              </a:rPr>
              <a:t>Technology</a:t>
            </a:r>
          </a:p>
          <a:p>
            <a:pPr lvl="0" algn="ctr"/>
            <a:r>
              <a:rPr lang="en-US" sz="1200" dirty="0" smtClean="0">
                <a:latin typeface="Avenir Book" charset="0"/>
                <a:ea typeface="Avenir Book" charset="0"/>
                <a:cs typeface="Avenir Book" charset="0"/>
              </a:rPr>
              <a:t>ERC 20</a:t>
            </a:r>
          </a:p>
          <a:p>
            <a:pPr lvl="0" algn="ctr"/>
            <a:r>
              <a:rPr lang="en-US" sz="1200" dirty="0" err="1" smtClean="0">
                <a:latin typeface="Avenir Book" charset="0"/>
                <a:ea typeface="Avenir Book" charset="0"/>
                <a:cs typeface="Avenir Book" charset="0"/>
              </a:rPr>
              <a:t>Etherium</a:t>
            </a:r>
            <a:endParaRPr lang="en-US" sz="1200" dirty="0" smtClean="0">
              <a:latin typeface="Avenir Book" charset="0"/>
              <a:ea typeface="Avenir Book" charset="0"/>
              <a:cs typeface="Avenir Book" charset="0"/>
            </a:endParaRPr>
          </a:p>
          <a:p>
            <a:pPr lvl="0" algn="ctr"/>
            <a:r>
              <a:rPr lang="en-US" sz="1200" dirty="0" smtClean="0">
                <a:latin typeface="Avenir Book" charset="0"/>
                <a:ea typeface="Avenir Book" charset="0"/>
                <a:cs typeface="Avenir Book" charset="0"/>
              </a:rPr>
              <a:t>USE CASES</a:t>
            </a:r>
          </a:p>
          <a:p>
            <a:pPr lvl="0" algn="ctr"/>
            <a:r>
              <a:rPr lang="en-US" sz="1200" dirty="0" smtClean="0">
                <a:latin typeface="Avenir Book" charset="0"/>
                <a:ea typeface="Avenir Book" charset="0"/>
                <a:cs typeface="Avenir Book" charset="0"/>
              </a:rPr>
              <a:t>Efficiency</a:t>
            </a:r>
          </a:p>
          <a:p>
            <a:pPr lvl="0" algn="ctr"/>
            <a:r>
              <a:rPr lang="en-US" sz="1200" dirty="0" smtClean="0">
                <a:latin typeface="Avenir Book" charset="0"/>
                <a:ea typeface="Avenir Book" charset="0"/>
                <a:cs typeface="Avenir Book" charset="0"/>
              </a:rPr>
              <a:t>Reliability</a:t>
            </a:r>
            <a:endParaRPr lang="en-US" sz="1200" dirty="0">
              <a:latin typeface="Avenir Book" charset="0"/>
              <a:ea typeface="Avenir Book" charset="0"/>
              <a:cs typeface="Avenir Book" charset="0"/>
            </a:endParaRPr>
          </a:p>
        </p:txBody>
      </p:sp>
      <p:sp>
        <p:nvSpPr>
          <p:cNvPr id="73" name="Rectángulo 72"/>
          <p:cNvSpPr/>
          <p:nvPr/>
        </p:nvSpPr>
        <p:spPr bwMode="auto">
          <a:xfrm>
            <a:off x="399759" y="4649128"/>
            <a:ext cx="2016252" cy="1313946"/>
          </a:xfrm>
          <a:prstGeom prst="rect">
            <a:avLst/>
          </a:prstGeom>
          <a:noFill/>
          <a:ln>
            <a:solidFill>
              <a:srgbClr val="122548"/>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s-ES_tradnl"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75" name="Rectángulo 74"/>
          <p:cNvSpPr/>
          <p:nvPr/>
        </p:nvSpPr>
        <p:spPr bwMode="auto">
          <a:xfrm>
            <a:off x="2589681" y="4649128"/>
            <a:ext cx="2016252" cy="1313946"/>
          </a:xfrm>
          <a:prstGeom prst="rect">
            <a:avLst/>
          </a:prstGeom>
          <a:noFill/>
          <a:ln>
            <a:solidFill>
              <a:srgbClr val="122548"/>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s-ES_tradnl"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77" name="Rectángulo 76"/>
          <p:cNvSpPr/>
          <p:nvPr/>
        </p:nvSpPr>
        <p:spPr bwMode="auto">
          <a:xfrm>
            <a:off x="1577121" y="3052545"/>
            <a:ext cx="2016252" cy="1313946"/>
          </a:xfrm>
          <a:prstGeom prst="rect">
            <a:avLst/>
          </a:prstGeom>
          <a:noFill/>
          <a:ln>
            <a:solidFill>
              <a:srgbClr val="122548"/>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s-ES_tradnl"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78" name="Rectángulo 77"/>
          <p:cNvSpPr/>
          <p:nvPr/>
        </p:nvSpPr>
        <p:spPr bwMode="auto">
          <a:xfrm>
            <a:off x="2590991" y="1497539"/>
            <a:ext cx="2016252" cy="1313946"/>
          </a:xfrm>
          <a:prstGeom prst="rect">
            <a:avLst/>
          </a:prstGeom>
          <a:noFill/>
          <a:ln>
            <a:solidFill>
              <a:srgbClr val="122548"/>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s-ES_tradnl"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79" name="Rectángulo 78"/>
          <p:cNvSpPr/>
          <p:nvPr/>
        </p:nvSpPr>
        <p:spPr bwMode="auto">
          <a:xfrm>
            <a:off x="374168" y="1500483"/>
            <a:ext cx="2016252" cy="1313946"/>
          </a:xfrm>
          <a:prstGeom prst="rect">
            <a:avLst/>
          </a:prstGeom>
          <a:noFill/>
          <a:ln>
            <a:solidFill>
              <a:srgbClr val="122548"/>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s-ES_tradnl"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23"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err="1" smtClean="0">
                <a:solidFill>
                  <a:srgbClr val="0D7195"/>
                </a:solidFill>
                <a:latin typeface="Avenir Next Medium" charset="0"/>
                <a:ea typeface="Avenir Next Medium" charset="0"/>
                <a:cs typeface="Avenir Next Medium" charset="0"/>
              </a:rPr>
              <a:t>TokenPlay</a:t>
            </a:r>
            <a:r>
              <a:rPr lang="en-US" altLang="de-DE" sz="2000" b="1" dirty="0" smtClean="0">
                <a:solidFill>
                  <a:srgbClr val="0D7195"/>
                </a:solidFill>
                <a:latin typeface="Avenir Next Medium" charset="0"/>
                <a:ea typeface="Avenir Next Medium" charset="0"/>
                <a:cs typeface="Avenir Next Medium" charset="0"/>
              </a:rPr>
              <a:t> Potential &amp; </a:t>
            </a:r>
            <a:r>
              <a:rPr lang="en-US" altLang="de-DE" sz="2000" b="1" dirty="0" err="1" smtClean="0">
                <a:solidFill>
                  <a:srgbClr val="0D7195"/>
                </a:solidFill>
                <a:latin typeface="Avenir Next Medium" charset="0"/>
                <a:ea typeface="Avenir Next Medium" charset="0"/>
                <a:cs typeface="Avenir Next Medium" charset="0"/>
              </a:rPr>
              <a:t>Blockchain</a:t>
            </a:r>
            <a:r>
              <a:rPr lang="en-US" altLang="de-DE" sz="2000" b="1" dirty="0" smtClean="0">
                <a:solidFill>
                  <a:srgbClr val="0D7195"/>
                </a:solidFill>
                <a:latin typeface="Avenir Next Medium" charset="0"/>
                <a:ea typeface="Avenir Next Medium" charset="0"/>
                <a:cs typeface="Avenir Next Medium" charset="0"/>
              </a:rPr>
              <a:t> Use Cases</a:t>
            </a:r>
            <a:endParaRPr lang="en-US" altLang="de-DE" sz="2000" b="1" dirty="0">
              <a:solidFill>
                <a:srgbClr val="0D7195"/>
              </a:solidFill>
              <a:latin typeface="Avenir Next Medium" charset="0"/>
              <a:ea typeface="Avenir Next Medium" charset="0"/>
              <a:cs typeface="Avenir Next Medium" charset="0"/>
            </a:endParaRPr>
          </a:p>
        </p:txBody>
      </p:sp>
      <p:sp>
        <p:nvSpPr>
          <p:cNvPr id="24" name="Line 5"/>
          <p:cNvSpPr>
            <a:spLocks noChangeShapeType="1"/>
          </p:cNvSpPr>
          <p:nvPr/>
        </p:nvSpPr>
        <p:spPr bwMode="auto">
          <a:xfrm>
            <a:off x="539552" y="692696"/>
            <a:ext cx="5328592"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1821772352"/>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6" name="AutoShape 3"/>
          <p:cNvSpPr>
            <a:spLocks/>
          </p:cNvSpPr>
          <p:nvPr/>
        </p:nvSpPr>
        <p:spPr bwMode="auto">
          <a:xfrm>
            <a:off x="395536" y="3291668"/>
            <a:ext cx="5352959" cy="15121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r>
              <a:rPr lang="en-US" sz="1100" b="1" dirty="0" err="1">
                <a:solidFill>
                  <a:srgbClr val="0D7195"/>
                </a:solidFill>
                <a:latin typeface="Avenir Book"/>
                <a:ea typeface="Avenir Next" charset="0"/>
                <a:cs typeface="Avenir Next" charset="0"/>
              </a:rPr>
              <a:t>BitCrystals</a:t>
            </a:r>
            <a:r>
              <a:rPr lang="en-US" sz="1100" b="1" dirty="0">
                <a:solidFill>
                  <a:srgbClr val="0D7195"/>
                </a:solidFill>
                <a:latin typeface="Avenir Book"/>
                <a:ea typeface="Avenir Next" charset="0"/>
                <a:cs typeface="Avenir Next" charset="0"/>
              </a:rPr>
              <a:t> (BCY) is </a:t>
            </a:r>
            <a:r>
              <a:rPr lang="en-US" sz="1100" b="1" dirty="0" smtClean="0">
                <a:solidFill>
                  <a:srgbClr val="0D7195"/>
                </a:solidFill>
                <a:latin typeface="Avenir Book"/>
                <a:ea typeface="Avenir Next" charset="0"/>
                <a:cs typeface="Avenir Next" charset="0"/>
              </a:rPr>
              <a:t>the </a:t>
            </a:r>
            <a:r>
              <a:rPr lang="en-US" sz="1100" b="1" dirty="0">
                <a:solidFill>
                  <a:srgbClr val="0D7195"/>
                </a:solidFill>
                <a:latin typeface="Avenir Book"/>
                <a:ea typeface="Avenir Next" charset="0"/>
                <a:cs typeface="Avenir Next" charset="0"/>
              </a:rPr>
              <a:t>fuel of the game and its premium currency. </a:t>
            </a:r>
            <a:endParaRPr lang="en-US" sz="1100" b="1" dirty="0" smtClean="0">
              <a:solidFill>
                <a:srgbClr val="0D7195"/>
              </a:solidFill>
              <a:latin typeface="Avenir Book"/>
              <a:ea typeface="Avenir Next" charset="0"/>
              <a:cs typeface="Avenir Next" charset="0"/>
            </a:endParaRPr>
          </a:p>
          <a:p>
            <a:endParaRPr lang="en-US" sz="1100" b="1" dirty="0" smtClean="0">
              <a:solidFill>
                <a:schemeClr val="accent1">
                  <a:lumMod val="75000"/>
                </a:schemeClr>
              </a:solidFill>
              <a:latin typeface="Avenir Book"/>
              <a:ea typeface="Avenir Next" charset="0"/>
              <a:cs typeface="Avenir Next" charset="0"/>
            </a:endParaRPr>
          </a:p>
          <a:p>
            <a:pPr marL="171450" indent="-171450">
              <a:lnSpc>
                <a:spcPct val="114000"/>
              </a:lnSpc>
              <a:buFont typeface="Arial" charset="0"/>
              <a:buChar char="•"/>
            </a:pPr>
            <a:r>
              <a:rPr lang="en-US" sz="1050" dirty="0" smtClean="0">
                <a:solidFill>
                  <a:schemeClr val="accent1">
                    <a:lumMod val="75000"/>
                  </a:schemeClr>
                </a:solidFill>
                <a:latin typeface="Avenir Book"/>
                <a:ea typeface="Avenir Next" charset="0"/>
                <a:cs typeface="Avenir Next" charset="0"/>
              </a:rPr>
              <a:t>initially </a:t>
            </a:r>
            <a:r>
              <a:rPr lang="en-US" sz="1050" dirty="0">
                <a:solidFill>
                  <a:schemeClr val="accent1">
                    <a:lumMod val="75000"/>
                  </a:schemeClr>
                </a:solidFill>
                <a:latin typeface="Avenir Book"/>
                <a:ea typeface="Avenir Next" charset="0"/>
                <a:cs typeface="Avenir Next" charset="0"/>
              </a:rPr>
              <a:t>issued in a limited supply of 100 000 </a:t>
            </a:r>
            <a:r>
              <a:rPr lang="en-US" sz="1050" dirty="0" smtClean="0">
                <a:solidFill>
                  <a:schemeClr val="accent1">
                    <a:lumMod val="75000"/>
                  </a:schemeClr>
                </a:solidFill>
                <a:latin typeface="Avenir Book"/>
                <a:ea typeface="Avenir Next" charset="0"/>
                <a:cs typeface="Avenir Next" charset="0"/>
              </a:rPr>
              <a:t>000</a:t>
            </a:r>
          </a:p>
          <a:p>
            <a:pPr marL="171450" indent="-171450">
              <a:lnSpc>
                <a:spcPct val="114000"/>
              </a:lnSpc>
              <a:buFont typeface="Arial" charset="0"/>
              <a:buChar char="•"/>
            </a:pPr>
            <a:r>
              <a:rPr lang="en-US" sz="1050" dirty="0" smtClean="0">
                <a:solidFill>
                  <a:schemeClr val="accent1">
                    <a:lumMod val="75000"/>
                  </a:schemeClr>
                </a:solidFill>
                <a:latin typeface="Avenir Book"/>
                <a:ea typeface="Avenir Next" charset="0"/>
                <a:cs typeface="Avenir Next" charset="0"/>
              </a:rPr>
              <a:t>70</a:t>
            </a:r>
            <a:r>
              <a:rPr lang="en-US" sz="1050" dirty="0">
                <a:solidFill>
                  <a:schemeClr val="accent1">
                    <a:lumMod val="75000"/>
                  </a:schemeClr>
                </a:solidFill>
                <a:latin typeface="Avenir Book"/>
                <a:ea typeface="Avenir Next" charset="0"/>
                <a:cs typeface="Avenir Next" charset="0"/>
              </a:rPr>
              <a:t>% </a:t>
            </a:r>
            <a:r>
              <a:rPr lang="en-US" sz="1050" dirty="0" smtClean="0">
                <a:solidFill>
                  <a:schemeClr val="accent1">
                    <a:lumMod val="75000"/>
                  </a:schemeClr>
                </a:solidFill>
                <a:latin typeface="Avenir Book"/>
                <a:ea typeface="Avenir Next" charset="0"/>
                <a:cs typeface="Avenir Next" charset="0"/>
              </a:rPr>
              <a:t>offered </a:t>
            </a:r>
            <a:r>
              <a:rPr lang="en-US" sz="1050" dirty="0">
                <a:solidFill>
                  <a:schemeClr val="accent1">
                    <a:lumMod val="75000"/>
                  </a:schemeClr>
                </a:solidFill>
                <a:latin typeface="Avenir Book"/>
                <a:ea typeface="Avenir Next" charset="0"/>
                <a:cs typeface="Avenir Next" charset="0"/>
              </a:rPr>
              <a:t>for sale during the </a:t>
            </a:r>
            <a:r>
              <a:rPr lang="en-US" sz="1050" dirty="0" err="1">
                <a:solidFill>
                  <a:schemeClr val="accent1">
                    <a:lumMod val="75000"/>
                  </a:schemeClr>
                </a:solidFill>
                <a:latin typeface="Avenir Book"/>
                <a:ea typeface="Avenir Next" charset="0"/>
                <a:cs typeface="Avenir Next" charset="0"/>
              </a:rPr>
              <a:t>BitCrystals</a:t>
            </a:r>
            <a:r>
              <a:rPr lang="en-US" sz="1050" dirty="0">
                <a:solidFill>
                  <a:schemeClr val="accent1">
                    <a:lumMod val="75000"/>
                  </a:schemeClr>
                </a:solidFill>
                <a:latin typeface="Avenir Book"/>
                <a:ea typeface="Avenir Next" charset="0"/>
                <a:cs typeface="Avenir Next" charset="0"/>
              </a:rPr>
              <a:t> Token Sale in </a:t>
            </a:r>
            <a:r>
              <a:rPr lang="en-US" sz="1050" dirty="0" smtClean="0">
                <a:solidFill>
                  <a:schemeClr val="accent1">
                    <a:lumMod val="75000"/>
                  </a:schemeClr>
                </a:solidFill>
                <a:latin typeface="Avenir Book"/>
                <a:ea typeface="Avenir Next" charset="0"/>
                <a:cs typeface="Avenir Next" charset="0"/>
              </a:rPr>
              <a:t>2015, thus supporting </a:t>
            </a:r>
            <a:r>
              <a:rPr lang="en-US" sz="1050" dirty="0">
                <a:solidFill>
                  <a:schemeClr val="accent1">
                    <a:lumMod val="75000"/>
                  </a:schemeClr>
                </a:solidFill>
                <a:latin typeface="Avenir Book"/>
                <a:ea typeface="Avenir Next" charset="0"/>
                <a:cs typeface="Avenir Next" charset="0"/>
              </a:rPr>
              <a:t>the development of the </a:t>
            </a:r>
            <a:r>
              <a:rPr lang="en-US" sz="1050" dirty="0" smtClean="0">
                <a:solidFill>
                  <a:schemeClr val="accent1">
                    <a:lumMod val="75000"/>
                  </a:schemeClr>
                </a:solidFill>
                <a:latin typeface="Avenir Book"/>
                <a:ea typeface="Avenir Next" charset="0"/>
                <a:cs typeface="Avenir Next" charset="0"/>
              </a:rPr>
              <a:t>game</a:t>
            </a:r>
          </a:p>
          <a:p>
            <a:pPr marL="171450" indent="-171450">
              <a:lnSpc>
                <a:spcPct val="114000"/>
              </a:lnSpc>
              <a:buFont typeface="Arial" charset="0"/>
              <a:buChar char="•"/>
            </a:pPr>
            <a:r>
              <a:rPr lang="en-US" sz="1050" dirty="0" smtClean="0">
                <a:solidFill>
                  <a:schemeClr val="accent1">
                    <a:lumMod val="75000"/>
                  </a:schemeClr>
                </a:solidFill>
                <a:latin typeface="Avenir Book"/>
                <a:ea typeface="Avenir Next" charset="0"/>
                <a:cs typeface="Avenir Next" charset="0"/>
              </a:rPr>
              <a:t>can </a:t>
            </a:r>
            <a:r>
              <a:rPr lang="en-US" sz="1050" dirty="0">
                <a:solidFill>
                  <a:schemeClr val="accent1">
                    <a:lumMod val="75000"/>
                  </a:schemeClr>
                </a:solidFill>
                <a:latin typeface="Avenir Book"/>
                <a:ea typeface="Avenir Next" charset="0"/>
                <a:cs typeface="Avenir Next" charset="0"/>
              </a:rPr>
              <a:t>be traded on the </a:t>
            </a:r>
            <a:r>
              <a:rPr lang="en-US" sz="1050" dirty="0" err="1">
                <a:solidFill>
                  <a:schemeClr val="accent1">
                    <a:lumMod val="75000"/>
                  </a:schemeClr>
                </a:solidFill>
                <a:latin typeface="Avenir Book"/>
                <a:ea typeface="Avenir Next" charset="0"/>
                <a:cs typeface="Avenir Next" charset="0"/>
              </a:rPr>
              <a:t>blockchain</a:t>
            </a:r>
            <a:r>
              <a:rPr lang="en-US" sz="1050" dirty="0">
                <a:solidFill>
                  <a:schemeClr val="accent1">
                    <a:lumMod val="75000"/>
                  </a:schemeClr>
                </a:solidFill>
                <a:latin typeface="Avenir Book"/>
                <a:ea typeface="Avenir Next" charset="0"/>
                <a:cs typeface="Avenir Next" charset="0"/>
              </a:rPr>
              <a:t> or used to purchase </a:t>
            </a:r>
            <a:r>
              <a:rPr lang="en-US" sz="1050" dirty="0" err="1">
                <a:solidFill>
                  <a:schemeClr val="accent1">
                    <a:lumMod val="75000"/>
                  </a:schemeClr>
                </a:solidFill>
                <a:latin typeface="Avenir Book"/>
                <a:ea typeface="Avenir Next" charset="0"/>
                <a:cs typeface="Avenir Next" charset="0"/>
              </a:rPr>
              <a:t>blockchain</a:t>
            </a:r>
            <a:r>
              <a:rPr lang="en-US" sz="1050" dirty="0">
                <a:solidFill>
                  <a:schemeClr val="accent1">
                    <a:lumMod val="75000"/>
                  </a:schemeClr>
                </a:solidFill>
                <a:latin typeface="Avenir Book"/>
                <a:ea typeface="Avenir Next" charset="0"/>
                <a:cs typeface="Avenir Next" charset="0"/>
              </a:rPr>
              <a:t>-based </a:t>
            </a:r>
            <a:r>
              <a:rPr lang="en-US" sz="1050" dirty="0" smtClean="0">
                <a:solidFill>
                  <a:schemeClr val="accent1">
                    <a:lumMod val="75000"/>
                  </a:schemeClr>
                </a:solidFill>
                <a:latin typeface="Avenir Book"/>
                <a:ea typeface="Avenir Next" charset="0"/>
                <a:cs typeface="Avenir Next" charset="0"/>
              </a:rPr>
              <a:t>cards</a:t>
            </a:r>
          </a:p>
          <a:p>
            <a:pPr marL="171450" indent="-171450">
              <a:lnSpc>
                <a:spcPct val="114000"/>
              </a:lnSpc>
              <a:buFont typeface="Arial" charset="0"/>
              <a:buChar char="•"/>
            </a:pPr>
            <a:r>
              <a:rPr lang="en-US" sz="1050" dirty="0" smtClean="0">
                <a:solidFill>
                  <a:schemeClr val="accent1">
                    <a:lumMod val="75000"/>
                  </a:schemeClr>
                </a:solidFill>
                <a:latin typeface="Avenir Book"/>
                <a:ea typeface="Avenir Next" charset="0"/>
                <a:cs typeface="Avenir Next" charset="0"/>
              </a:rPr>
              <a:t>can </a:t>
            </a:r>
            <a:r>
              <a:rPr lang="en-US" sz="1050" dirty="0">
                <a:solidFill>
                  <a:schemeClr val="accent1">
                    <a:lumMod val="75000"/>
                  </a:schemeClr>
                </a:solidFill>
                <a:latin typeface="Avenir Book"/>
                <a:ea typeface="Avenir Next" charset="0"/>
                <a:cs typeface="Avenir Next" charset="0"/>
              </a:rPr>
              <a:t>be freely traded on different </a:t>
            </a:r>
            <a:r>
              <a:rPr lang="en-US" sz="1050" dirty="0" smtClean="0">
                <a:solidFill>
                  <a:schemeClr val="accent1">
                    <a:lumMod val="75000"/>
                  </a:schemeClr>
                </a:solidFill>
                <a:latin typeface="Avenir Book"/>
                <a:ea typeface="Avenir Next" charset="0"/>
                <a:cs typeface="Avenir Next" charset="0"/>
              </a:rPr>
              <a:t>platforms, </a:t>
            </a:r>
            <a:r>
              <a:rPr lang="en-US" sz="1050" dirty="0">
                <a:solidFill>
                  <a:schemeClr val="accent1">
                    <a:lumMod val="75000"/>
                  </a:schemeClr>
                </a:solidFill>
                <a:latin typeface="Avenir Book"/>
                <a:ea typeface="Avenir Next" charset="0"/>
                <a:cs typeface="Avenir Next" charset="0"/>
              </a:rPr>
              <a:t>such as </a:t>
            </a:r>
            <a:r>
              <a:rPr lang="en-US" sz="1050" dirty="0" err="1">
                <a:solidFill>
                  <a:schemeClr val="accent1">
                    <a:lumMod val="75000"/>
                  </a:schemeClr>
                </a:solidFill>
                <a:latin typeface="Avenir Book"/>
                <a:ea typeface="Avenir Next" charset="0"/>
                <a:cs typeface="Avenir Next" charset="0"/>
              </a:rPr>
              <a:t>ShapeShift</a:t>
            </a:r>
            <a:r>
              <a:rPr lang="en-US" sz="1050" dirty="0">
                <a:solidFill>
                  <a:schemeClr val="accent1">
                    <a:lumMod val="75000"/>
                  </a:schemeClr>
                </a:solidFill>
                <a:latin typeface="Avenir Book"/>
                <a:ea typeface="Avenir Next" charset="0"/>
                <a:cs typeface="Avenir Next" charset="0"/>
              </a:rPr>
              <a:t> or </a:t>
            </a:r>
            <a:r>
              <a:rPr lang="en-US" sz="1050" dirty="0" err="1" smtClean="0">
                <a:solidFill>
                  <a:schemeClr val="accent1">
                    <a:lumMod val="75000"/>
                  </a:schemeClr>
                </a:solidFill>
                <a:latin typeface="Avenir Book"/>
                <a:ea typeface="Avenir Next" charset="0"/>
                <a:cs typeface="Avenir Next" charset="0"/>
              </a:rPr>
              <a:t>Bittrex</a:t>
            </a:r>
            <a:endParaRPr lang="en-US" sz="1050" dirty="0" smtClean="0">
              <a:solidFill>
                <a:schemeClr val="accent1">
                  <a:lumMod val="75000"/>
                </a:schemeClr>
              </a:solidFill>
              <a:latin typeface="Avenir Book"/>
              <a:ea typeface="Avenir Next" charset="0"/>
              <a:cs typeface="Avenir Next" charset="0"/>
            </a:endParaRPr>
          </a:p>
          <a:p>
            <a:pPr marL="171450" indent="-171450">
              <a:lnSpc>
                <a:spcPct val="114000"/>
              </a:lnSpc>
              <a:buFont typeface="Arial" charset="0"/>
              <a:buChar char="•"/>
            </a:pPr>
            <a:r>
              <a:rPr lang="en-US" sz="1050" dirty="0" smtClean="0">
                <a:solidFill>
                  <a:schemeClr val="accent1">
                    <a:lumMod val="75000"/>
                  </a:schemeClr>
                </a:solidFill>
                <a:latin typeface="Avenir Book"/>
                <a:ea typeface="Avenir Next" charset="0"/>
                <a:cs typeface="Avenir Next" charset="0"/>
              </a:rPr>
              <a:t>exchange </a:t>
            </a:r>
            <a:r>
              <a:rPr lang="en-US" sz="1050" dirty="0">
                <a:solidFill>
                  <a:schemeClr val="accent1">
                    <a:lumMod val="75000"/>
                  </a:schemeClr>
                </a:solidFill>
                <a:latin typeface="Avenir Book"/>
                <a:ea typeface="Avenir Next" charset="0"/>
                <a:cs typeface="Avenir Next" charset="0"/>
              </a:rPr>
              <a:t>rate </a:t>
            </a:r>
            <a:r>
              <a:rPr lang="en-US" sz="1050" dirty="0" smtClean="0">
                <a:solidFill>
                  <a:schemeClr val="accent1">
                    <a:lumMod val="75000"/>
                  </a:schemeClr>
                </a:solidFill>
                <a:latin typeface="Avenir Book"/>
                <a:ea typeface="Avenir Next" charset="0"/>
                <a:cs typeface="Avenir Next" charset="0"/>
              </a:rPr>
              <a:t>can be followed on </a:t>
            </a:r>
            <a:r>
              <a:rPr lang="en-US" sz="1050" dirty="0" err="1">
                <a:solidFill>
                  <a:schemeClr val="accent1">
                    <a:lumMod val="75000"/>
                  </a:schemeClr>
                </a:solidFill>
                <a:latin typeface="Avenir Book"/>
                <a:ea typeface="Avenir Next" charset="0"/>
                <a:cs typeface="Avenir Next" charset="0"/>
              </a:rPr>
              <a:t>CoinCap</a:t>
            </a:r>
            <a:r>
              <a:rPr lang="en-US" sz="1050" dirty="0">
                <a:solidFill>
                  <a:schemeClr val="accent1">
                    <a:lumMod val="75000"/>
                  </a:schemeClr>
                </a:solidFill>
                <a:latin typeface="Avenir Book"/>
                <a:ea typeface="Avenir Next" charset="0"/>
                <a:cs typeface="Avenir Next" charset="0"/>
              </a:rPr>
              <a:t>.</a:t>
            </a:r>
          </a:p>
          <a:p>
            <a:pPr marL="0" indent="0" algn="just">
              <a:spcBef>
                <a:spcPts val="600"/>
              </a:spcBef>
              <a:buClr>
                <a:srgbClr val="4590B8"/>
              </a:buClr>
              <a:buSzPct val="92000"/>
            </a:pPr>
            <a:endParaRPr lang="en-US" altLang="de-DE" sz="1200" dirty="0">
              <a:solidFill>
                <a:srgbClr val="132648"/>
              </a:solidFill>
              <a:latin typeface="Avenir Book" charset="0"/>
              <a:ea typeface="Avenir Book" charset="0"/>
              <a:cs typeface="Avenir Book" charset="0"/>
            </a:endParaRPr>
          </a:p>
        </p:txBody>
      </p:sp>
      <p:sp>
        <p:nvSpPr>
          <p:cNvPr id="7" name="Line 5"/>
          <p:cNvSpPr>
            <a:spLocks noChangeShapeType="1"/>
          </p:cNvSpPr>
          <p:nvPr/>
        </p:nvSpPr>
        <p:spPr bwMode="auto">
          <a:xfrm>
            <a:off x="395536" y="3225492"/>
            <a:ext cx="3852862"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200" dirty="0">
              <a:latin typeface="Avenir Book" charset="0"/>
              <a:ea typeface="Avenir Book" charset="0"/>
              <a:cs typeface="Avenir Book" charset="0"/>
              <a:sym typeface="Helvetica" panose="020B0604020202020204" pitchFamily="34" charset="0"/>
            </a:endParaRPr>
          </a:p>
        </p:txBody>
      </p:sp>
      <p:sp>
        <p:nvSpPr>
          <p:cNvPr id="8" name="AutoShape 4"/>
          <p:cNvSpPr>
            <a:spLocks/>
          </p:cNvSpPr>
          <p:nvPr/>
        </p:nvSpPr>
        <p:spPr bwMode="auto">
          <a:xfrm>
            <a:off x="395536" y="2787611"/>
            <a:ext cx="3738038" cy="3127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150000"/>
              </a:lnSpc>
            </a:pPr>
            <a:r>
              <a:rPr lang="en-US" altLang="de-DE" sz="1600" b="1" dirty="0" err="1" smtClean="0">
                <a:solidFill>
                  <a:srgbClr val="0D7195"/>
                </a:solidFill>
                <a:latin typeface="Avenir Next Demi Bold" charset="0"/>
                <a:ea typeface="Avenir Next Demi Bold" charset="0"/>
                <a:cs typeface="Avenir Next Demi Bold" charset="0"/>
              </a:rPr>
              <a:t>BitCrystals</a:t>
            </a:r>
            <a:endParaRPr lang="en-US" altLang="de-DE" sz="1600" b="1" dirty="0">
              <a:solidFill>
                <a:srgbClr val="0D7195"/>
              </a:solidFill>
              <a:latin typeface="Avenir Next Demi Bold" charset="0"/>
              <a:ea typeface="Avenir Next Demi Bold" charset="0"/>
              <a:cs typeface="Avenir Next Demi Bold" charset="0"/>
            </a:endParaRPr>
          </a:p>
        </p:txBody>
      </p:sp>
      <p:sp>
        <p:nvSpPr>
          <p:cNvPr id="9" name="AutoShape 2"/>
          <p:cNvSpPr>
            <a:spLocks/>
          </p:cNvSpPr>
          <p:nvPr/>
        </p:nvSpPr>
        <p:spPr bwMode="auto">
          <a:xfrm>
            <a:off x="2884104" y="1217817"/>
            <a:ext cx="5575537" cy="16518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285750" indent="-285750">
              <a:lnSpc>
                <a:spcPct val="150000"/>
              </a:lnSpc>
              <a:buClr>
                <a:srgbClr val="4590B8"/>
              </a:buClr>
              <a:buSzPct val="92000"/>
              <a:buFont typeface="Wingdings" panose="05000000000000000000" pitchFamily="2" charset="2"/>
              <a:buChar char="§"/>
            </a:pPr>
            <a:r>
              <a:rPr lang="en-US" sz="1200" dirty="0" smtClean="0">
                <a:solidFill>
                  <a:srgbClr val="3D3D3D"/>
                </a:solidFill>
                <a:latin typeface="Avenir Book"/>
                <a:ea typeface="Avenir Next" charset="0"/>
                <a:cs typeface="Avenir Next" charset="0"/>
              </a:rPr>
              <a:t>The game</a:t>
            </a:r>
            <a:r>
              <a:rPr lang="en-US" sz="1200" dirty="0">
                <a:solidFill>
                  <a:srgbClr val="3D3D3D"/>
                </a:solidFill>
                <a:latin typeface="Avenir Book"/>
                <a:ea typeface="Avenir Next" charset="0"/>
                <a:cs typeface="Avenir Next" charset="0"/>
              </a:rPr>
              <a:t> </a:t>
            </a:r>
            <a:r>
              <a:rPr lang="en-US" sz="1200" dirty="0" smtClean="0">
                <a:solidFill>
                  <a:srgbClr val="3D3D3D"/>
                </a:solidFill>
                <a:latin typeface="Avenir Book"/>
                <a:ea typeface="Avenir Next" charset="0"/>
                <a:cs typeface="Avenir Next" charset="0"/>
              </a:rPr>
              <a:t>integrates </a:t>
            </a:r>
            <a:r>
              <a:rPr lang="en-US" sz="1200" dirty="0">
                <a:solidFill>
                  <a:srgbClr val="3D3D3D"/>
                </a:solidFill>
                <a:latin typeface="Avenir Book"/>
                <a:ea typeface="Avenir Next" charset="0"/>
                <a:cs typeface="Avenir Next" charset="0"/>
              </a:rPr>
              <a:t>the bitcoin </a:t>
            </a:r>
            <a:r>
              <a:rPr lang="en-US" sz="1200" dirty="0" err="1">
                <a:solidFill>
                  <a:srgbClr val="3D3D3D"/>
                </a:solidFill>
                <a:latin typeface="Avenir Book"/>
                <a:ea typeface="Avenir Next" charset="0"/>
                <a:cs typeface="Avenir Next" charset="0"/>
              </a:rPr>
              <a:t>blockchain</a:t>
            </a:r>
            <a:r>
              <a:rPr lang="en-US" sz="1200" dirty="0">
                <a:solidFill>
                  <a:srgbClr val="3D3D3D"/>
                </a:solidFill>
                <a:latin typeface="Avenir Book"/>
                <a:ea typeface="Avenir Next" charset="0"/>
                <a:cs typeface="Avenir Next" charset="0"/>
              </a:rPr>
              <a:t> technology in both its game economy and its storyline. </a:t>
            </a:r>
            <a:endParaRPr lang="en-US" sz="1200" dirty="0" smtClean="0">
              <a:solidFill>
                <a:srgbClr val="3D3D3D"/>
              </a:solidFill>
              <a:latin typeface="Avenir Book"/>
              <a:ea typeface="Avenir Next" charset="0"/>
              <a:cs typeface="Avenir Next" charset="0"/>
            </a:endParaRPr>
          </a:p>
          <a:p>
            <a:pPr marL="285750" indent="-285750">
              <a:lnSpc>
                <a:spcPct val="150000"/>
              </a:lnSpc>
              <a:buClr>
                <a:srgbClr val="4590B8"/>
              </a:buClr>
              <a:buSzPct val="92000"/>
              <a:buFont typeface="Wingdings" panose="05000000000000000000" pitchFamily="2" charset="2"/>
              <a:buChar char="§"/>
            </a:pPr>
            <a:endParaRPr lang="en-US" sz="1200" dirty="0">
              <a:solidFill>
                <a:srgbClr val="3D3D3D"/>
              </a:solidFill>
              <a:latin typeface="Avenir Book"/>
              <a:ea typeface="Avenir Next" charset="0"/>
              <a:cs typeface="Avenir Next" charset="0"/>
            </a:endParaRPr>
          </a:p>
          <a:p>
            <a:pPr marL="285750" indent="-285750">
              <a:lnSpc>
                <a:spcPct val="150000"/>
              </a:lnSpc>
              <a:buClr>
                <a:srgbClr val="4590B8"/>
              </a:buClr>
              <a:buSzPct val="92000"/>
              <a:buFont typeface="Wingdings" panose="05000000000000000000" pitchFamily="2" charset="2"/>
              <a:buChar char="§"/>
            </a:pPr>
            <a:r>
              <a:rPr lang="en-US" sz="1200" dirty="0">
                <a:solidFill>
                  <a:srgbClr val="3D3D3D"/>
                </a:solidFill>
                <a:latin typeface="Avenir Book"/>
                <a:ea typeface="Avenir Next" charset="0"/>
                <a:cs typeface="Avenir Next" charset="0"/>
              </a:rPr>
              <a:t>It uses </a:t>
            </a:r>
            <a:r>
              <a:rPr lang="en-US" sz="1200" dirty="0" err="1">
                <a:solidFill>
                  <a:srgbClr val="3D3D3D"/>
                </a:solidFill>
                <a:latin typeface="Avenir Book"/>
                <a:ea typeface="Avenir Next" charset="0"/>
                <a:cs typeface="Avenir Next" charset="0"/>
              </a:rPr>
              <a:t>BitCrystals</a:t>
            </a:r>
            <a:r>
              <a:rPr lang="en-US" sz="1200" dirty="0">
                <a:solidFill>
                  <a:srgbClr val="3D3D3D"/>
                </a:solidFill>
                <a:latin typeface="Avenir Book"/>
                <a:ea typeface="Avenir Next" charset="0"/>
                <a:cs typeface="Avenir Next" charset="0"/>
              </a:rPr>
              <a:t> as its premium currency, which </a:t>
            </a:r>
            <a:r>
              <a:rPr lang="en-US" sz="1200" dirty="0" smtClean="0">
                <a:solidFill>
                  <a:srgbClr val="3D3D3D"/>
                </a:solidFill>
                <a:latin typeface="Avenir Book"/>
                <a:ea typeface="Avenir Next" charset="0"/>
                <a:cs typeface="Avenir Next" charset="0"/>
              </a:rPr>
              <a:t>can </a:t>
            </a:r>
            <a:r>
              <a:rPr lang="en-US" sz="1200" dirty="0">
                <a:solidFill>
                  <a:srgbClr val="3D3D3D"/>
                </a:solidFill>
                <a:latin typeface="Avenir Book"/>
                <a:ea typeface="Avenir Next" charset="0"/>
                <a:cs typeface="Avenir Next" charset="0"/>
              </a:rPr>
              <a:t>be easily traded on external cryptocurrency exchanges such </a:t>
            </a:r>
            <a:r>
              <a:rPr lang="en-US" sz="1200" dirty="0" smtClean="0">
                <a:solidFill>
                  <a:srgbClr val="3D3D3D"/>
                </a:solidFill>
                <a:latin typeface="Avenir Book"/>
                <a:ea typeface="Avenir Next" charset="0"/>
                <a:cs typeface="Avenir Next" charset="0"/>
              </a:rPr>
              <a:t>as </a:t>
            </a:r>
            <a:r>
              <a:rPr lang="en-US" sz="1200" dirty="0" err="1" smtClean="0">
                <a:solidFill>
                  <a:srgbClr val="3D3D3D"/>
                </a:solidFill>
                <a:latin typeface="Avenir Book"/>
                <a:ea typeface="Avenir Next" charset="0"/>
                <a:cs typeface="Avenir Next" charset="0"/>
              </a:rPr>
              <a:t>ShapeShift</a:t>
            </a:r>
            <a:r>
              <a:rPr lang="en-US" sz="1200" dirty="0">
                <a:solidFill>
                  <a:srgbClr val="3D3D3D"/>
                </a:solidFill>
                <a:latin typeface="Avenir Book"/>
                <a:ea typeface="Avenir Next" charset="0"/>
                <a:cs typeface="Avenir Next" charset="0"/>
              </a:rPr>
              <a:t> or </a:t>
            </a:r>
            <a:r>
              <a:rPr lang="en-US" sz="1200" dirty="0" err="1">
                <a:solidFill>
                  <a:srgbClr val="3D3D3D"/>
                </a:solidFill>
                <a:latin typeface="Avenir Book"/>
                <a:ea typeface="Avenir Next" charset="0"/>
                <a:cs typeface="Avenir Next" charset="0"/>
              </a:rPr>
              <a:t>Bittrex</a:t>
            </a:r>
            <a:r>
              <a:rPr lang="en-US" sz="1200" dirty="0">
                <a:solidFill>
                  <a:srgbClr val="3D3D3D"/>
                </a:solidFill>
                <a:latin typeface="Avenir Book"/>
                <a:ea typeface="Avenir Next" charset="0"/>
                <a:cs typeface="Avenir Next" charset="0"/>
              </a:rPr>
              <a:t>. </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6624" y="1196752"/>
            <a:ext cx="867830" cy="1542308"/>
          </a:xfrm>
          <a:prstGeom prst="rect">
            <a:avLst/>
          </a:prstGeom>
        </p:spPr>
      </p:pic>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552" y="1196752"/>
            <a:ext cx="849880" cy="1513849"/>
          </a:xfrm>
          <a:prstGeom prst="rect">
            <a:avLst/>
          </a:prstGeom>
        </p:spPr>
      </p:pic>
      <p:sp>
        <p:nvSpPr>
          <p:cNvPr id="14" name="AutoShape 3"/>
          <p:cNvSpPr>
            <a:spLocks/>
          </p:cNvSpPr>
          <p:nvPr/>
        </p:nvSpPr>
        <p:spPr bwMode="auto">
          <a:xfrm>
            <a:off x="412195" y="5307892"/>
            <a:ext cx="8336269" cy="12087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0" indent="0">
              <a:lnSpc>
                <a:spcPct val="150000"/>
              </a:lnSpc>
              <a:buClr>
                <a:srgbClr val="4590B8"/>
              </a:buClr>
              <a:buSzPct val="92000"/>
            </a:pPr>
            <a:r>
              <a:rPr lang="en-US" sz="1100" dirty="0">
                <a:solidFill>
                  <a:srgbClr val="3D3D3D"/>
                </a:solidFill>
                <a:latin typeface="Avenir Book"/>
                <a:ea typeface="Avenir Next" charset="0"/>
                <a:cs typeface="Avenir Next" charset="0"/>
              </a:rPr>
              <a:t>If you want to acquire </a:t>
            </a:r>
            <a:r>
              <a:rPr lang="en-US" sz="1100" dirty="0" err="1">
                <a:solidFill>
                  <a:srgbClr val="3D3D3D"/>
                </a:solidFill>
                <a:latin typeface="Avenir Book"/>
                <a:ea typeface="Avenir Next" charset="0"/>
                <a:cs typeface="Avenir Next" charset="0"/>
              </a:rPr>
              <a:t>blockchain</a:t>
            </a:r>
            <a:r>
              <a:rPr lang="en-US" sz="1100" dirty="0">
                <a:solidFill>
                  <a:srgbClr val="3D3D3D"/>
                </a:solidFill>
                <a:latin typeface="Avenir Book"/>
                <a:ea typeface="Avenir Next" charset="0"/>
                <a:cs typeface="Avenir Next" charset="0"/>
              </a:rPr>
              <a:t>-based cards and use them in game, you will need to set up a compatible </a:t>
            </a:r>
            <a:r>
              <a:rPr lang="en-US" sz="1100" dirty="0" smtClean="0">
                <a:solidFill>
                  <a:srgbClr val="3D3D3D"/>
                </a:solidFill>
                <a:latin typeface="Avenir Book"/>
                <a:ea typeface="Avenir Next" charset="0"/>
                <a:cs typeface="Avenir Next" charset="0"/>
              </a:rPr>
              <a:t>counterparty wallet </a:t>
            </a:r>
            <a:r>
              <a:rPr lang="en-US" sz="1100" dirty="0">
                <a:solidFill>
                  <a:srgbClr val="3D3D3D"/>
                </a:solidFill>
                <a:latin typeface="Avenir Book"/>
                <a:ea typeface="Avenir Next" charset="0"/>
                <a:cs typeface="Avenir Next" charset="0"/>
              </a:rPr>
              <a:t>and connect it to your game account.  </a:t>
            </a:r>
            <a:r>
              <a:rPr lang="en-US" sz="1100" dirty="0" smtClean="0">
                <a:solidFill>
                  <a:srgbClr val="3D3D3D"/>
                </a:solidFill>
                <a:latin typeface="Avenir Book"/>
                <a:ea typeface="Avenir Next" charset="0"/>
                <a:cs typeface="Avenir Next" charset="0"/>
              </a:rPr>
              <a:t>There </a:t>
            </a:r>
            <a:r>
              <a:rPr lang="en-US" sz="1100" dirty="0">
                <a:solidFill>
                  <a:srgbClr val="3D3D3D"/>
                </a:solidFill>
                <a:latin typeface="Avenir Book"/>
                <a:ea typeface="Avenir Next" charset="0"/>
                <a:cs typeface="Avenir Next" charset="0"/>
              </a:rPr>
              <a:t>are several different types of wallets. </a:t>
            </a:r>
            <a:endParaRPr lang="en-US" sz="1100" dirty="0" smtClean="0">
              <a:solidFill>
                <a:srgbClr val="3D3D3D"/>
              </a:solidFill>
              <a:latin typeface="Avenir Book"/>
              <a:ea typeface="Avenir Next" charset="0"/>
              <a:cs typeface="Avenir Next" charset="0"/>
            </a:endParaRPr>
          </a:p>
          <a:p>
            <a:pPr marL="0" indent="0">
              <a:lnSpc>
                <a:spcPct val="150000"/>
              </a:lnSpc>
              <a:buClr>
                <a:srgbClr val="4590B8"/>
              </a:buClr>
              <a:buSzPct val="92000"/>
            </a:pPr>
            <a:r>
              <a:rPr lang="en-US" sz="1100" dirty="0" smtClean="0">
                <a:solidFill>
                  <a:srgbClr val="3D3D3D"/>
                </a:solidFill>
                <a:latin typeface="Avenir Book"/>
                <a:ea typeface="Avenir Next" charset="0"/>
                <a:cs typeface="Avenir Next" charset="0"/>
              </a:rPr>
              <a:t>The </a:t>
            </a:r>
            <a:r>
              <a:rPr lang="en-US" sz="1100" dirty="0">
                <a:solidFill>
                  <a:srgbClr val="3D3D3D"/>
                </a:solidFill>
                <a:latin typeface="Avenir Book"/>
                <a:ea typeface="Avenir Next" charset="0"/>
                <a:cs typeface="Avenir Next" charset="0"/>
              </a:rPr>
              <a:t>developer also proposes its own wallet developed specifically for the game.</a:t>
            </a:r>
          </a:p>
          <a:p>
            <a:pPr marL="0" indent="0" algn="just">
              <a:spcBef>
                <a:spcPts val="600"/>
              </a:spcBef>
              <a:buClr>
                <a:srgbClr val="4590B8"/>
              </a:buClr>
              <a:buSzPct val="92000"/>
            </a:pPr>
            <a:endParaRPr lang="en-US" altLang="de-DE" sz="1200" dirty="0">
              <a:solidFill>
                <a:srgbClr val="132648"/>
              </a:solidFill>
              <a:latin typeface="Avenir Book" charset="0"/>
              <a:ea typeface="Avenir Book" charset="0"/>
              <a:cs typeface="Avenir Book" charset="0"/>
            </a:endParaRPr>
          </a:p>
        </p:txBody>
      </p:sp>
      <p:sp>
        <p:nvSpPr>
          <p:cNvPr id="15" name="Line 5"/>
          <p:cNvSpPr>
            <a:spLocks noChangeShapeType="1"/>
          </p:cNvSpPr>
          <p:nvPr/>
        </p:nvSpPr>
        <p:spPr bwMode="auto">
          <a:xfrm>
            <a:off x="416311" y="5241717"/>
            <a:ext cx="3852862"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200" dirty="0">
              <a:latin typeface="Avenir Book" charset="0"/>
              <a:ea typeface="Avenir Book" charset="0"/>
              <a:cs typeface="Avenir Book" charset="0"/>
              <a:sym typeface="Helvetica" panose="020B0604020202020204" pitchFamily="34" charset="0"/>
            </a:endParaRPr>
          </a:p>
        </p:txBody>
      </p:sp>
      <p:sp>
        <p:nvSpPr>
          <p:cNvPr id="16" name="AutoShape 4"/>
          <p:cNvSpPr>
            <a:spLocks/>
          </p:cNvSpPr>
          <p:nvPr/>
        </p:nvSpPr>
        <p:spPr bwMode="auto">
          <a:xfrm>
            <a:off x="369881" y="4803836"/>
            <a:ext cx="3738038" cy="3127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150000"/>
              </a:lnSpc>
            </a:pPr>
            <a:r>
              <a:rPr lang="en-US" altLang="de-DE" sz="1600" b="1" dirty="0" smtClean="0">
                <a:solidFill>
                  <a:srgbClr val="0D7195"/>
                </a:solidFill>
                <a:latin typeface="Avenir Next Demi Bold" charset="0"/>
                <a:ea typeface="Avenir Next Demi Bold" charset="0"/>
                <a:cs typeface="Avenir Next Demi Bold" charset="0"/>
              </a:rPr>
              <a:t>Counterparty Compatible Wallet</a:t>
            </a:r>
            <a:endParaRPr lang="en-US" altLang="de-DE" sz="1600" b="1" dirty="0">
              <a:solidFill>
                <a:srgbClr val="0D7195"/>
              </a:solidFill>
              <a:latin typeface="Avenir Next Demi Bold" charset="0"/>
              <a:ea typeface="Avenir Next Demi Bold" charset="0"/>
              <a:cs typeface="Avenir Next Demi Bold" charset="0"/>
            </a:endParaRP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42734" y="3017186"/>
            <a:ext cx="2516907" cy="1896070"/>
          </a:xfrm>
          <a:prstGeom prst="rect">
            <a:avLst/>
          </a:prstGeom>
        </p:spPr>
      </p:pic>
      <p:sp>
        <p:nvSpPr>
          <p:cNvPr id="19" name="Slide Number Placeholder 1"/>
          <p:cNvSpPr>
            <a:spLocks noGrp="1"/>
          </p:cNvSpPr>
          <p:nvPr>
            <p:ph type="sldNum" sz="quarter" idx="10"/>
          </p:nvPr>
        </p:nvSpPr>
        <p:spPr>
          <a:xfrm>
            <a:off x="8175500" y="6317716"/>
            <a:ext cx="788988" cy="214312"/>
          </a:xfrm>
        </p:spPr>
        <p:txBody>
          <a:bodyPr/>
          <a:lstStyle/>
          <a:p>
            <a:r>
              <a:rPr lang="de-DE" altLang="de-DE" dirty="0" smtClean="0">
                <a:solidFill>
                  <a:schemeClr val="bg1"/>
                </a:solidFill>
                <a:cs typeface="Arial" panose="020B0604020202020204" pitchFamily="34" charset="0"/>
              </a:rPr>
              <a:t>20</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2"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err="1" smtClean="0">
                <a:solidFill>
                  <a:srgbClr val="0D7195"/>
                </a:solidFill>
                <a:latin typeface="Avenir Next Medium" charset="0"/>
                <a:ea typeface="Avenir Next Medium" charset="0"/>
                <a:cs typeface="Avenir Next Medium" charset="0"/>
              </a:rPr>
              <a:t>Blockchain</a:t>
            </a:r>
            <a:r>
              <a:rPr lang="en-US" altLang="de-DE" sz="2000" b="1" dirty="0" smtClean="0">
                <a:solidFill>
                  <a:srgbClr val="0D7195"/>
                </a:solidFill>
                <a:latin typeface="Avenir Next Medium" charset="0"/>
                <a:ea typeface="Avenir Next Medium" charset="0"/>
                <a:cs typeface="Avenir Next Medium" charset="0"/>
              </a:rPr>
              <a:t> Game Example: Spells of Genesis</a:t>
            </a:r>
            <a:endParaRPr lang="en-US" altLang="de-DE" sz="2000" b="1" dirty="0">
              <a:solidFill>
                <a:srgbClr val="0D7195"/>
              </a:solidFill>
              <a:latin typeface="Avenir Next Medium" charset="0"/>
              <a:ea typeface="Avenir Next Medium" charset="0"/>
              <a:cs typeface="Avenir Next Medium" charset="0"/>
            </a:endParaRPr>
          </a:p>
        </p:txBody>
      </p:sp>
      <p:sp>
        <p:nvSpPr>
          <p:cNvPr id="23" name="Line 5"/>
          <p:cNvSpPr>
            <a:spLocks noChangeShapeType="1"/>
          </p:cNvSpPr>
          <p:nvPr/>
        </p:nvSpPr>
        <p:spPr bwMode="auto">
          <a:xfrm>
            <a:off x="539552" y="692696"/>
            <a:ext cx="5328592"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1907093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280" y="1697836"/>
            <a:ext cx="7884368" cy="4312076"/>
          </a:xfrm>
          <a:prstGeom prst="rect">
            <a:avLst/>
          </a:prstGeom>
        </p:spPr>
      </p:pic>
      <p:sp>
        <p:nvSpPr>
          <p:cNvPr id="7" name="Slide Number Placeholder 1"/>
          <p:cNvSpPr>
            <a:spLocks noGrp="1"/>
          </p:cNvSpPr>
          <p:nvPr>
            <p:ph type="sldNum" sz="quarter" idx="10"/>
          </p:nvPr>
        </p:nvSpPr>
        <p:spPr>
          <a:xfrm>
            <a:off x="8175500" y="6599064"/>
            <a:ext cx="788988" cy="214312"/>
          </a:xfrm>
        </p:spPr>
        <p:txBody>
          <a:bodyPr/>
          <a:lstStyle/>
          <a:p>
            <a:r>
              <a:rPr lang="de-DE" altLang="de-DE" sz="900" dirty="0" smtClean="0">
                <a:solidFill>
                  <a:schemeClr val="bg1"/>
                </a:solidFill>
                <a:latin typeface="Arial" panose="020B0604020202020204" pitchFamily="34" charset="0"/>
                <a:cs typeface="Arial" panose="020B0604020202020204" pitchFamily="34" charset="0"/>
                <a:sym typeface="Arial" panose="020B0604020202020204" pitchFamily="34" charset="0"/>
              </a:rPr>
              <a:t>21</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0"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smtClean="0">
                <a:solidFill>
                  <a:srgbClr val="0D7195"/>
                </a:solidFill>
                <a:latin typeface="Avenir Next Medium" charset="0"/>
                <a:ea typeface="Avenir Next Medium" charset="0"/>
                <a:cs typeface="Avenir Next Medium" charset="0"/>
              </a:rPr>
              <a:t>Sales Projections – Global Gaming Market</a:t>
            </a:r>
            <a:endParaRPr lang="en-US" altLang="de-DE" sz="2000" b="1" dirty="0">
              <a:solidFill>
                <a:srgbClr val="0D7195"/>
              </a:solidFill>
              <a:latin typeface="Avenir Next Medium" charset="0"/>
              <a:ea typeface="Avenir Next Medium" charset="0"/>
              <a:cs typeface="Avenir Next Medium" charset="0"/>
            </a:endParaRPr>
          </a:p>
        </p:txBody>
      </p:sp>
      <p:sp>
        <p:nvSpPr>
          <p:cNvPr id="11" name="Line 5"/>
          <p:cNvSpPr>
            <a:spLocks noChangeShapeType="1"/>
          </p:cNvSpPr>
          <p:nvPr/>
        </p:nvSpPr>
        <p:spPr bwMode="auto">
          <a:xfrm>
            <a:off x="477589" y="692696"/>
            <a:ext cx="5102523"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4950329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48731" y="0"/>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3" name="Slide Number Placeholder 2"/>
          <p:cNvSpPr>
            <a:spLocks noGrp="1"/>
          </p:cNvSpPr>
          <p:nvPr>
            <p:ph type="sldNum" sz="quarter" idx="10"/>
          </p:nvPr>
        </p:nvSpPr>
        <p:spPr>
          <a:xfrm>
            <a:off x="8319516" y="6597352"/>
            <a:ext cx="788988" cy="214312"/>
          </a:xfrm>
        </p:spPr>
        <p:txBody>
          <a:bodyPr/>
          <a:lstStyle/>
          <a:p>
            <a:r>
              <a:rPr lang="de-DE" altLang="de-DE" sz="900" dirty="0" smtClean="0">
                <a:solidFill>
                  <a:schemeClr val="bg1"/>
                </a:solidFill>
                <a:latin typeface="Arial" panose="020B0604020202020204" pitchFamily="34" charset="0"/>
                <a:cs typeface="Arial" panose="020B0604020202020204" pitchFamily="34" charset="0"/>
                <a:sym typeface="Arial" panose="020B0604020202020204" pitchFamily="34" charset="0"/>
              </a:rPr>
              <a:t>3</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5" name="AutoShape 2"/>
          <p:cNvSpPr>
            <a:spLocks/>
          </p:cNvSpPr>
          <p:nvPr/>
        </p:nvSpPr>
        <p:spPr bwMode="auto">
          <a:xfrm>
            <a:off x="4283968" y="1268760"/>
            <a:ext cx="4248472" cy="792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smtClean="0">
                <a:solidFill>
                  <a:srgbClr val="0D7195"/>
                </a:solidFill>
                <a:latin typeface="Avenir Next Medium" charset="0"/>
                <a:ea typeface="Avenir Next Medium" charset="0"/>
                <a:cs typeface="Avenir Next Medium" charset="0"/>
                <a:sym typeface="Helvetica" panose="020B0604020202020204" pitchFamily="34" charset="0"/>
              </a:rPr>
              <a:t>A Revolution Is Taking Place In The Digital Gaming Industry</a:t>
            </a:r>
            <a:endParaRPr lang="en-US" altLang="de-DE" sz="2000" b="1" dirty="0">
              <a:solidFill>
                <a:srgbClr val="0D7195"/>
              </a:solidFill>
              <a:latin typeface="Avenir Next Medium" charset="0"/>
              <a:ea typeface="Avenir Next Medium" charset="0"/>
              <a:cs typeface="Avenir Next Medium" charset="0"/>
              <a:sym typeface="Helvetica" panose="020B0604020202020204" pitchFamily="34" charset="0"/>
            </a:endParaRPr>
          </a:p>
        </p:txBody>
      </p:sp>
      <p:sp>
        <p:nvSpPr>
          <p:cNvPr id="9" name="Rectangle 8"/>
          <p:cNvSpPr/>
          <p:nvPr/>
        </p:nvSpPr>
        <p:spPr>
          <a:xfrm>
            <a:off x="4211960" y="2564904"/>
            <a:ext cx="4104456" cy="1785104"/>
          </a:xfrm>
          <a:prstGeom prst="rect">
            <a:avLst/>
          </a:prstGeom>
        </p:spPr>
        <p:txBody>
          <a:bodyPr wrap="square">
            <a:spAutoFit/>
          </a:bodyPr>
          <a:lstStyle/>
          <a:p>
            <a:r>
              <a:rPr lang="en-CA" sz="1100" dirty="0">
                <a:latin typeface="Avenir Book"/>
              </a:rPr>
              <a:t>Payment methods have not evolved together with technological advancements within </a:t>
            </a:r>
            <a:r>
              <a:rPr lang="en-CA" sz="1100" dirty="0" smtClean="0">
                <a:latin typeface="Avenir Book"/>
              </a:rPr>
              <a:t>the digital gaming </a:t>
            </a:r>
            <a:r>
              <a:rPr lang="en-CA" sz="1100" dirty="0">
                <a:latin typeface="Avenir Book"/>
              </a:rPr>
              <a:t>industry. Transactions are expensive and inefficient.</a:t>
            </a:r>
          </a:p>
          <a:p>
            <a:r>
              <a:rPr lang="en-CA" sz="1100" dirty="0">
                <a:latin typeface="Avenir Book"/>
              </a:rPr>
              <a:t> </a:t>
            </a:r>
          </a:p>
          <a:p>
            <a:r>
              <a:rPr lang="en-CA" sz="1100" dirty="0">
                <a:latin typeface="Avenir Book"/>
              </a:rPr>
              <a:t>Today</a:t>
            </a:r>
            <a:r>
              <a:rPr lang="en-CA" sz="1100" dirty="0">
                <a:solidFill>
                  <a:srgbClr val="0D7195"/>
                </a:solidFill>
                <a:latin typeface="Avenir Book"/>
              </a:rPr>
              <a:t>, </a:t>
            </a:r>
            <a:r>
              <a:rPr lang="en-CA" sz="1100" b="1" dirty="0">
                <a:solidFill>
                  <a:srgbClr val="0D7195"/>
                </a:solidFill>
                <a:latin typeface="Avenir Book"/>
              </a:rPr>
              <a:t>new games are being created that make use of digital items, such as cryptocurrencies</a:t>
            </a:r>
            <a:r>
              <a:rPr lang="en-CA" sz="1100" b="1" dirty="0">
                <a:solidFill>
                  <a:schemeClr val="accent1">
                    <a:lumMod val="50000"/>
                  </a:schemeClr>
                </a:solidFill>
                <a:latin typeface="Avenir Book"/>
              </a:rPr>
              <a:t>.</a:t>
            </a:r>
            <a:r>
              <a:rPr lang="en-CA" sz="1100" dirty="0">
                <a:latin typeface="Avenir Book"/>
              </a:rPr>
              <a:t> These items can be freely traded outside of the game on a public </a:t>
            </a:r>
            <a:r>
              <a:rPr lang="en-CA" sz="1100" dirty="0" err="1">
                <a:latin typeface="Avenir Book"/>
              </a:rPr>
              <a:t>blockchain</a:t>
            </a:r>
            <a:r>
              <a:rPr lang="en-CA" sz="1100" dirty="0" smtClean="0">
                <a:latin typeface="Avenir Book"/>
              </a:rPr>
              <a:t>.</a:t>
            </a:r>
          </a:p>
          <a:p>
            <a:endParaRPr lang="en-CA" sz="1100" dirty="0" smtClean="0">
              <a:latin typeface="Avenir Book"/>
            </a:endParaRPr>
          </a:p>
          <a:p>
            <a:r>
              <a:rPr lang="en-CA" sz="1100" b="1" dirty="0" smtClean="0">
                <a:solidFill>
                  <a:srgbClr val="0D7195"/>
                </a:solidFill>
                <a:latin typeface="Avenir Book"/>
              </a:rPr>
              <a:t>Effectively</a:t>
            </a:r>
            <a:r>
              <a:rPr lang="en-CA" sz="1100" b="1" dirty="0">
                <a:solidFill>
                  <a:srgbClr val="0D7195"/>
                </a:solidFill>
                <a:latin typeface="Avenir Book"/>
              </a:rPr>
              <a:t>, a new decentralized </a:t>
            </a:r>
            <a:r>
              <a:rPr lang="en-CA" sz="1100" b="1" dirty="0" smtClean="0">
                <a:solidFill>
                  <a:srgbClr val="0D7195"/>
                </a:solidFill>
                <a:latin typeface="Avenir Book"/>
              </a:rPr>
              <a:t>token-based economy </a:t>
            </a:r>
            <a:r>
              <a:rPr lang="en-CA" sz="1100" b="1" dirty="0">
                <a:solidFill>
                  <a:srgbClr val="0D7195"/>
                </a:solidFill>
                <a:latin typeface="Avenir Book"/>
              </a:rPr>
              <a:t>is in its inception</a:t>
            </a:r>
            <a:r>
              <a:rPr lang="en-CA" sz="1100" dirty="0">
                <a:solidFill>
                  <a:srgbClr val="0D7195"/>
                </a:solidFill>
                <a:latin typeface="Avenir Book"/>
              </a:rPr>
              <a:t>.</a:t>
            </a:r>
          </a:p>
        </p:txBody>
      </p:sp>
      <p:pic>
        <p:nvPicPr>
          <p:cNvPr id="1034" name="Picture 10" descr="Image result for videogame landscape"/>
          <p:cNvPicPr>
            <a:picLocks noChangeAspect="1" noChangeArrowheads="1"/>
          </p:cNvPicPr>
          <p:nvPr/>
        </p:nvPicPr>
        <p:blipFill rotWithShape="1">
          <a:blip r:embed="rId2">
            <a:extLst>
              <a:ext uri="{28A0092B-C50C-407E-A947-70E740481C1C}">
                <a14:useLocalDpi xmlns:a14="http://schemas.microsoft.com/office/drawing/2010/main" val="0"/>
              </a:ext>
            </a:extLst>
          </a:blip>
          <a:srcRect l="40553" r="29657"/>
          <a:stretch/>
        </p:blipFill>
        <p:spPr bwMode="auto">
          <a:xfrm>
            <a:off x="-108520" y="-17271"/>
            <a:ext cx="3672408" cy="7118679"/>
          </a:xfrm>
          <a:prstGeom prst="rect">
            <a:avLst/>
          </a:prstGeom>
          <a:noFill/>
          <a:extLst>
            <a:ext uri="{909E8E84-426E-40DD-AFC4-6F175D3DCCD1}">
              <a14:hiddenFill xmlns:a14="http://schemas.microsoft.com/office/drawing/2010/main">
                <a:solidFill>
                  <a:srgbClr val="FFFFFF"/>
                </a:solidFill>
              </a14:hiddenFill>
            </a:ext>
          </a:extLst>
        </p:spPr>
      </p:pic>
      <p:sp>
        <p:nvSpPr>
          <p:cNvPr id="19" name="Line 3"/>
          <p:cNvSpPr>
            <a:spLocks noChangeShapeType="1"/>
          </p:cNvSpPr>
          <p:nvPr/>
        </p:nvSpPr>
        <p:spPr bwMode="auto">
          <a:xfrm flipV="1">
            <a:off x="4355976" y="2204864"/>
            <a:ext cx="3528392"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de-DE" altLang="de-DE"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26" name="Oval 25"/>
          <p:cNvSpPr/>
          <p:nvPr/>
        </p:nvSpPr>
        <p:spPr bwMode="auto">
          <a:xfrm>
            <a:off x="5364088" y="4635533"/>
            <a:ext cx="1728192" cy="1747395"/>
          </a:xfrm>
          <a:prstGeom prst="ellipse">
            <a:avLst/>
          </a:prstGeom>
          <a:solidFill>
            <a:srgbClr val="0D7195">
              <a:alpha val="73000"/>
            </a:srgb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27" name="Rectangle 26"/>
          <p:cNvSpPr/>
          <p:nvPr/>
        </p:nvSpPr>
        <p:spPr>
          <a:xfrm>
            <a:off x="5724128" y="5013176"/>
            <a:ext cx="1021204" cy="1107996"/>
          </a:xfrm>
          <a:prstGeom prst="rect">
            <a:avLst/>
          </a:prstGeom>
        </p:spPr>
        <p:txBody>
          <a:bodyPr wrap="square">
            <a:spAutoFit/>
          </a:bodyPr>
          <a:lstStyle/>
          <a:p>
            <a:pPr algn="ctr"/>
            <a:r>
              <a:rPr lang="en-CA" sz="2400" dirty="0" smtClean="0">
                <a:solidFill>
                  <a:schemeClr val="bg1"/>
                </a:solidFill>
                <a:latin typeface="Avenir Book"/>
              </a:rPr>
              <a:t>46bn </a:t>
            </a:r>
          </a:p>
          <a:p>
            <a:pPr algn="ctr"/>
            <a:r>
              <a:rPr lang="en-CA" sz="1050" dirty="0" smtClean="0">
                <a:solidFill>
                  <a:schemeClr val="bg1"/>
                </a:solidFill>
                <a:latin typeface="Avenir Book"/>
              </a:rPr>
              <a:t>USD spent on in-game assets in 2017</a:t>
            </a:r>
          </a:p>
        </p:txBody>
      </p:sp>
      <p:sp>
        <p:nvSpPr>
          <p:cNvPr id="29" name="Oval 28"/>
          <p:cNvSpPr/>
          <p:nvPr/>
        </p:nvSpPr>
        <p:spPr bwMode="auto">
          <a:xfrm>
            <a:off x="6923663" y="4829883"/>
            <a:ext cx="1320745" cy="1335421"/>
          </a:xfrm>
          <a:prstGeom prst="ellipse">
            <a:avLst/>
          </a:prstGeom>
          <a:solidFill>
            <a:srgbClr val="0D7195">
              <a:alpha val="73000"/>
            </a:srgb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34" name="Oval 33"/>
          <p:cNvSpPr/>
          <p:nvPr/>
        </p:nvSpPr>
        <p:spPr bwMode="auto">
          <a:xfrm>
            <a:off x="4211960" y="4829883"/>
            <a:ext cx="1320745" cy="1335421"/>
          </a:xfrm>
          <a:prstGeom prst="ellipse">
            <a:avLst/>
          </a:prstGeom>
          <a:solidFill>
            <a:srgbClr val="0D7195">
              <a:alpha val="73000"/>
            </a:srgb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20" name="Rectangle 19"/>
          <p:cNvSpPr/>
          <p:nvPr/>
        </p:nvSpPr>
        <p:spPr>
          <a:xfrm>
            <a:off x="4427984" y="5157192"/>
            <a:ext cx="936104" cy="738664"/>
          </a:xfrm>
          <a:prstGeom prst="rect">
            <a:avLst/>
          </a:prstGeom>
        </p:spPr>
        <p:txBody>
          <a:bodyPr wrap="square">
            <a:spAutoFit/>
          </a:bodyPr>
          <a:lstStyle/>
          <a:p>
            <a:pPr algn="ctr"/>
            <a:r>
              <a:rPr lang="en-CA" dirty="0" smtClean="0">
                <a:solidFill>
                  <a:schemeClr val="bg1"/>
                </a:solidFill>
                <a:latin typeface="Avenir Book"/>
              </a:rPr>
              <a:t>90bn </a:t>
            </a:r>
            <a:r>
              <a:rPr lang="en-CA" sz="1200" dirty="0" smtClean="0">
                <a:solidFill>
                  <a:schemeClr val="bg1"/>
                </a:solidFill>
                <a:latin typeface="Avenir Book"/>
              </a:rPr>
              <a:t>USD</a:t>
            </a:r>
          </a:p>
          <a:p>
            <a:pPr algn="ctr"/>
            <a:r>
              <a:rPr lang="en-CA" sz="1200" dirty="0" smtClean="0">
                <a:solidFill>
                  <a:schemeClr val="bg1"/>
                </a:solidFill>
                <a:latin typeface="Avenir Book"/>
              </a:rPr>
              <a:t>Industry</a:t>
            </a:r>
          </a:p>
        </p:txBody>
      </p:sp>
      <p:sp>
        <p:nvSpPr>
          <p:cNvPr id="35" name="Rectangle 34"/>
          <p:cNvSpPr/>
          <p:nvPr/>
        </p:nvSpPr>
        <p:spPr>
          <a:xfrm>
            <a:off x="7092280" y="5164450"/>
            <a:ext cx="1080120" cy="784830"/>
          </a:xfrm>
          <a:prstGeom prst="rect">
            <a:avLst/>
          </a:prstGeom>
        </p:spPr>
        <p:txBody>
          <a:bodyPr wrap="square">
            <a:spAutoFit/>
          </a:bodyPr>
          <a:lstStyle/>
          <a:p>
            <a:pPr algn="ctr"/>
            <a:r>
              <a:rPr lang="en-CA" dirty="0" smtClean="0">
                <a:solidFill>
                  <a:schemeClr val="bg1"/>
                </a:solidFill>
                <a:latin typeface="Avenir Book"/>
              </a:rPr>
              <a:t>6% </a:t>
            </a:r>
            <a:r>
              <a:rPr lang="en-CA" sz="900" dirty="0" smtClean="0">
                <a:solidFill>
                  <a:schemeClr val="bg1"/>
                </a:solidFill>
                <a:latin typeface="Avenir Book"/>
              </a:rPr>
              <a:t>compound growth rate for in-game spending</a:t>
            </a:r>
          </a:p>
        </p:txBody>
      </p:sp>
    </p:spTree>
    <p:extLst>
      <p:ext uri="{BB962C8B-B14F-4D97-AF65-F5344CB8AC3E}">
        <p14:creationId xmlns:p14="http://schemas.microsoft.com/office/powerpoint/2010/main" val="892195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08520" y="-17381"/>
            <a:ext cx="9308540"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pic>
        <p:nvPicPr>
          <p:cNvPr id="14" name="Picture 4" descr="Image result for blockchain"/>
          <p:cNvPicPr>
            <a:picLocks noChangeAspect="1" noChangeArrowheads="1"/>
          </p:cNvPicPr>
          <p:nvPr/>
        </p:nvPicPr>
        <p:blipFill rotWithShape="1">
          <a:blip r:embed="rId2">
            <a:extLst>
              <a:ext uri="{28A0092B-C50C-407E-A947-70E740481C1C}">
                <a14:useLocalDpi xmlns:a14="http://schemas.microsoft.com/office/drawing/2010/main" val="0"/>
              </a:ext>
            </a:extLst>
          </a:blip>
          <a:srcRect l="3571" t="-2862" r="45365" b="62674"/>
          <a:stretch/>
        </p:blipFill>
        <p:spPr bwMode="auto">
          <a:xfrm rot="10800000">
            <a:off x="-5634" y="-101600"/>
            <a:ext cx="9251234" cy="26665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bwMode="auto">
          <a:xfrm>
            <a:off x="5076056" y="-99392"/>
            <a:ext cx="3600400" cy="6381328"/>
          </a:xfrm>
          <a:prstGeom prst="rect">
            <a:avLst/>
          </a:prstGeom>
          <a:solidFill>
            <a:srgbClr val="0D7195">
              <a:alpha val="49000"/>
            </a:srgbClr>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17" name="TextBox 16"/>
          <p:cNvSpPr txBox="1"/>
          <p:nvPr/>
        </p:nvSpPr>
        <p:spPr>
          <a:xfrm>
            <a:off x="5436096" y="2280354"/>
            <a:ext cx="2664296" cy="1384995"/>
          </a:xfrm>
          <a:prstGeom prst="rect">
            <a:avLst/>
          </a:prstGeom>
          <a:noFill/>
        </p:spPr>
        <p:txBody>
          <a:bodyPr wrap="square" rtlCol="0">
            <a:spAutoFit/>
          </a:bodyPr>
          <a:lstStyle/>
          <a:p>
            <a:pPr marL="171450" indent="-171450">
              <a:buFont typeface="Arial" panose="020B0604020202020204" pitchFamily="34" charset="0"/>
              <a:buChar char="•"/>
            </a:pPr>
            <a:r>
              <a:rPr lang="en-CA" sz="1200" b="1" dirty="0" smtClean="0">
                <a:solidFill>
                  <a:schemeClr val="tx1"/>
                </a:solidFill>
                <a:latin typeface="Avenir Book"/>
              </a:rPr>
              <a:t>7% transaction fees  vs. current market standard of ~30%</a:t>
            </a:r>
          </a:p>
          <a:p>
            <a:pPr marL="171450" indent="-171450">
              <a:buFont typeface="Arial" panose="020B0604020202020204" pitchFamily="34" charset="0"/>
              <a:buChar char="•"/>
            </a:pPr>
            <a:endParaRPr lang="en-CA" sz="1200" b="1" dirty="0">
              <a:solidFill>
                <a:schemeClr val="tx1"/>
              </a:solidFill>
              <a:latin typeface="Avenir Book"/>
            </a:endParaRPr>
          </a:p>
          <a:p>
            <a:pPr marL="171450" indent="-171450">
              <a:buFont typeface="Arial" panose="020B0604020202020204" pitchFamily="34" charset="0"/>
              <a:buChar char="•"/>
            </a:pPr>
            <a:r>
              <a:rPr lang="en-CA" sz="1200" b="1" dirty="0" smtClean="0">
                <a:solidFill>
                  <a:schemeClr val="tx1"/>
                </a:solidFill>
                <a:latin typeface="Avenir Book"/>
              </a:rPr>
              <a:t>Exchange Platform for In-Game Tokens. </a:t>
            </a:r>
            <a:r>
              <a:rPr lang="en-CA" sz="1200" dirty="0" err="1" smtClean="0">
                <a:solidFill>
                  <a:schemeClr val="tx1"/>
                </a:solidFill>
                <a:latin typeface="Avenir Book"/>
              </a:rPr>
              <a:t>Tokenplay</a:t>
            </a:r>
            <a:r>
              <a:rPr lang="en-CA" sz="1200" dirty="0" smtClean="0">
                <a:solidFill>
                  <a:schemeClr val="tx1"/>
                </a:solidFill>
                <a:latin typeface="Avenir Book"/>
              </a:rPr>
              <a:t> will enable users to seamlessly exchange fiat currency with in-game tokens</a:t>
            </a:r>
            <a:endParaRPr lang="en-US" sz="1200" dirty="0">
              <a:solidFill>
                <a:schemeClr val="tx1"/>
              </a:solidFill>
              <a:latin typeface="Avenir Book"/>
            </a:endParaRPr>
          </a:p>
        </p:txBody>
      </p:sp>
      <p:sp>
        <p:nvSpPr>
          <p:cNvPr id="8" name="AutoShape 2"/>
          <p:cNvSpPr>
            <a:spLocks/>
          </p:cNvSpPr>
          <p:nvPr/>
        </p:nvSpPr>
        <p:spPr bwMode="auto">
          <a:xfrm>
            <a:off x="683568" y="1599456"/>
            <a:ext cx="3744416" cy="182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400" b="1" dirty="0" err="1" smtClean="0">
                <a:solidFill>
                  <a:schemeClr val="tx1"/>
                </a:solidFill>
                <a:latin typeface="Avenir Next Medium" charset="0"/>
                <a:ea typeface="Avenir Next Medium" charset="0"/>
                <a:cs typeface="Avenir Next Medium" charset="0"/>
                <a:sym typeface="Helvetica" panose="020B0604020202020204" pitchFamily="34" charset="0"/>
              </a:rPr>
              <a:t>TokenPlay</a:t>
            </a:r>
            <a:r>
              <a:rPr lang="en-US" altLang="de-DE" sz="2400" b="1" dirty="0" smtClean="0">
                <a:solidFill>
                  <a:schemeClr val="tx1"/>
                </a:solidFill>
                <a:latin typeface="Avenir Next Medium" charset="0"/>
                <a:ea typeface="Avenir Next Medium" charset="0"/>
                <a:cs typeface="Avenir Next Medium" charset="0"/>
                <a:sym typeface="Helvetica" panose="020B0604020202020204" pitchFamily="34" charset="0"/>
              </a:rPr>
              <a:t> aims to position itself as the </a:t>
            </a:r>
            <a:r>
              <a:rPr lang="en-US" altLang="de-DE" sz="2400" b="1" dirty="0" smtClean="0">
                <a:solidFill>
                  <a:srgbClr val="0D7195"/>
                </a:solidFill>
                <a:latin typeface="Avenir Next Medium" charset="0"/>
                <a:ea typeface="Avenir Next Medium" charset="0"/>
                <a:cs typeface="Avenir Next Medium" charset="0"/>
                <a:sym typeface="Helvetica" panose="020B0604020202020204" pitchFamily="34" charset="0"/>
              </a:rPr>
              <a:t>new payment platform </a:t>
            </a:r>
            <a:r>
              <a:rPr lang="en-US" altLang="de-DE" sz="2400" b="1" dirty="0" smtClean="0">
                <a:solidFill>
                  <a:schemeClr val="tx1"/>
                </a:solidFill>
                <a:latin typeface="Avenir Next Medium" charset="0"/>
                <a:ea typeface="Avenir Next Medium" charset="0"/>
                <a:cs typeface="Avenir Next Medium" charset="0"/>
                <a:sym typeface="Helvetica" panose="020B0604020202020204" pitchFamily="34" charset="0"/>
              </a:rPr>
              <a:t>of choice </a:t>
            </a:r>
            <a:r>
              <a:rPr lang="en-US" altLang="de-DE" sz="2400" b="1" dirty="0" smtClean="0">
                <a:solidFill>
                  <a:srgbClr val="0D7195"/>
                </a:solidFill>
                <a:latin typeface="Avenir Next Medium" charset="0"/>
                <a:ea typeface="Avenir Next Medium" charset="0"/>
                <a:cs typeface="Avenir Next Medium" charset="0"/>
                <a:sym typeface="Helvetica" panose="020B0604020202020204" pitchFamily="34" charset="0"/>
              </a:rPr>
              <a:t>for the digital gaming industry</a:t>
            </a:r>
            <a:endParaRPr lang="en-US" altLang="de-DE" sz="2400" b="1" dirty="0">
              <a:solidFill>
                <a:srgbClr val="0D7195"/>
              </a:solidFill>
              <a:latin typeface="Avenir Next Medium" charset="0"/>
              <a:ea typeface="Avenir Next Medium" charset="0"/>
              <a:cs typeface="Avenir Next Medium" charset="0"/>
              <a:sym typeface="Helvetica" panose="020B0604020202020204" pitchFamily="34" charset="0"/>
            </a:endParaRPr>
          </a:p>
        </p:txBody>
      </p:sp>
      <p:sp>
        <p:nvSpPr>
          <p:cNvPr id="19" name="TextBox 18"/>
          <p:cNvSpPr txBox="1"/>
          <p:nvPr/>
        </p:nvSpPr>
        <p:spPr>
          <a:xfrm>
            <a:off x="5436096" y="3710062"/>
            <a:ext cx="2664296" cy="1231106"/>
          </a:xfrm>
          <a:prstGeom prst="rect">
            <a:avLst/>
          </a:prstGeom>
          <a:noFill/>
        </p:spPr>
        <p:txBody>
          <a:bodyPr wrap="square" rtlCol="0">
            <a:spAutoFit/>
          </a:bodyPr>
          <a:lstStyle/>
          <a:p>
            <a:pPr marL="171450" indent="-171450">
              <a:buFont typeface="Arial" panose="020B0604020202020204" pitchFamily="34" charset="0"/>
              <a:buChar char="•"/>
            </a:pPr>
            <a:r>
              <a:rPr lang="en-CA" sz="1200" b="1" dirty="0" smtClean="0">
                <a:solidFill>
                  <a:schemeClr val="tx1"/>
                </a:solidFill>
                <a:latin typeface="Avenir Book"/>
              </a:rPr>
              <a:t>Exchange Platform  will enable peers to trade tokens between multiple games. </a:t>
            </a:r>
            <a:r>
              <a:rPr lang="en-CA" sz="1200" dirty="0" smtClean="0">
                <a:solidFill>
                  <a:schemeClr val="tx1"/>
                </a:solidFill>
                <a:latin typeface="Avenir Book"/>
              </a:rPr>
              <a:t>In this way, </a:t>
            </a:r>
            <a:r>
              <a:rPr lang="en-CA" sz="1200" dirty="0" err="1" smtClean="0">
                <a:solidFill>
                  <a:schemeClr val="tx1"/>
                </a:solidFill>
                <a:latin typeface="Avenir Book"/>
              </a:rPr>
              <a:t>Tokenplay</a:t>
            </a:r>
            <a:r>
              <a:rPr lang="en-CA" sz="1200" dirty="0" smtClean="0">
                <a:solidFill>
                  <a:schemeClr val="tx1"/>
                </a:solidFill>
                <a:latin typeface="Avenir Book"/>
              </a:rPr>
              <a:t> will effectively provide the foundation for a new decentralized digital economy.</a:t>
            </a:r>
            <a:r>
              <a:rPr lang="en-CA" sz="1200" dirty="0">
                <a:solidFill>
                  <a:schemeClr val="tx1"/>
                </a:solidFill>
              </a:rPr>
              <a:t> </a:t>
            </a:r>
            <a:r>
              <a:rPr lang="en-CA" sz="1400" dirty="0">
                <a:solidFill>
                  <a:schemeClr val="tx1"/>
                </a:solidFill>
              </a:rPr>
              <a:t> </a:t>
            </a:r>
            <a:endParaRPr lang="en-US" sz="1400" dirty="0">
              <a:solidFill>
                <a:schemeClr val="tx1"/>
              </a:solidFill>
              <a:latin typeface="Avenir Book"/>
            </a:endParaRPr>
          </a:p>
        </p:txBody>
      </p:sp>
      <p:sp>
        <p:nvSpPr>
          <p:cNvPr id="21" name="TextBox 20"/>
          <p:cNvSpPr txBox="1"/>
          <p:nvPr/>
        </p:nvSpPr>
        <p:spPr>
          <a:xfrm>
            <a:off x="5508104" y="1179329"/>
            <a:ext cx="2952328" cy="707886"/>
          </a:xfrm>
          <a:prstGeom prst="rect">
            <a:avLst/>
          </a:prstGeom>
          <a:noFill/>
        </p:spPr>
        <p:txBody>
          <a:bodyPr wrap="square" rtlCol="0">
            <a:spAutoFit/>
          </a:bodyPr>
          <a:lstStyle/>
          <a:p>
            <a:r>
              <a:rPr lang="en-CA" sz="2000" b="1" dirty="0" err="1" smtClean="0">
                <a:solidFill>
                  <a:schemeClr val="tx1"/>
                </a:solidFill>
                <a:latin typeface="Avenir Book"/>
              </a:rPr>
              <a:t>TokenPlay</a:t>
            </a:r>
            <a:r>
              <a:rPr lang="en-CA" sz="2000" b="1" dirty="0" smtClean="0">
                <a:solidFill>
                  <a:schemeClr val="tx1"/>
                </a:solidFill>
                <a:latin typeface="Avenir Book"/>
              </a:rPr>
              <a:t> Platform</a:t>
            </a:r>
          </a:p>
          <a:p>
            <a:r>
              <a:rPr lang="en-CA" sz="2000" b="1" dirty="0" smtClean="0">
                <a:solidFill>
                  <a:schemeClr val="tx1"/>
                </a:solidFill>
                <a:latin typeface="Avenir Book"/>
              </a:rPr>
              <a:t>At A Glance:</a:t>
            </a:r>
            <a:endParaRPr lang="en-US" sz="2000" dirty="0">
              <a:solidFill>
                <a:schemeClr val="tx1"/>
              </a:solidFill>
              <a:latin typeface="Avenir Book"/>
            </a:endParaRPr>
          </a:p>
        </p:txBody>
      </p:sp>
      <p:sp>
        <p:nvSpPr>
          <p:cNvPr id="22" name="TextBox 21"/>
          <p:cNvSpPr txBox="1"/>
          <p:nvPr/>
        </p:nvSpPr>
        <p:spPr>
          <a:xfrm>
            <a:off x="5436096" y="4983559"/>
            <a:ext cx="2736304" cy="461665"/>
          </a:xfrm>
          <a:prstGeom prst="rect">
            <a:avLst/>
          </a:prstGeom>
          <a:noFill/>
        </p:spPr>
        <p:txBody>
          <a:bodyPr wrap="square" rtlCol="0">
            <a:spAutoFit/>
          </a:bodyPr>
          <a:lstStyle/>
          <a:p>
            <a:pPr marL="171450" indent="-171450">
              <a:buFont typeface="Arial" panose="020B0604020202020204" pitchFamily="34" charset="0"/>
              <a:buChar char="•"/>
            </a:pPr>
            <a:r>
              <a:rPr lang="en-CA" sz="1200" b="1" dirty="0" smtClean="0">
                <a:solidFill>
                  <a:schemeClr val="tx1"/>
                </a:solidFill>
                <a:latin typeface="Avenir Book"/>
              </a:rPr>
              <a:t>Platform-as-a-Service video game app store</a:t>
            </a:r>
            <a:endParaRPr lang="en-US" sz="1200" dirty="0">
              <a:solidFill>
                <a:schemeClr val="tx1"/>
              </a:solidFill>
              <a:latin typeface="Avenir Book"/>
            </a:endParaRPr>
          </a:p>
        </p:txBody>
      </p:sp>
      <p:sp>
        <p:nvSpPr>
          <p:cNvPr id="28" name="Slide Number Placeholder 1"/>
          <p:cNvSpPr>
            <a:spLocks noGrp="1"/>
          </p:cNvSpPr>
          <p:nvPr>
            <p:ph type="sldNum" sz="quarter" idx="10"/>
          </p:nvPr>
        </p:nvSpPr>
        <p:spPr>
          <a:xfrm>
            <a:off x="8175500" y="6599064"/>
            <a:ext cx="788988" cy="214312"/>
          </a:xfrm>
        </p:spPr>
        <p:txBody>
          <a:bodyPr/>
          <a:lstStyle/>
          <a:p>
            <a:fld id="{ED1A6FB2-99E1-4894-95CA-00999F7057AD}" type="slidenum">
              <a:rPr lang="de-DE" altLang="de-DE" smtClean="0">
                <a:solidFill>
                  <a:schemeClr val="bg1"/>
                </a:solidFill>
              </a:rPr>
              <a:pPr/>
              <a:t>4</a:t>
            </a:fld>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1" name="AutoShape 3"/>
          <p:cNvSpPr>
            <a:spLocks/>
          </p:cNvSpPr>
          <p:nvPr/>
        </p:nvSpPr>
        <p:spPr bwMode="auto">
          <a:xfrm>
            <a:off x="467544" y="4005064"/>
            <a:ext cx="3882427" cy="15121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lvl="0"/>
            <a:r>
              <a:rPr lang="en-US" sz="1600" dirty="0" smtClean="0">
                <a:solidFill>
                  <a:schemeClr val="tx1"/>
                </a:solidFill>
                <a:latin typeface="Avenir Next" charset="0"/>
                <a:ea typeface="Avenir Next" charset="0"/>
                <a:cs typeface="Avenir Next" charset="0"/>
              </a:rPr>
              <a:t>   Through utilizing </a:t>
            </a:r>
            <a:r>
              <a:rPr lang="en-US" sz="1600" dirty="0" err="1" smtClean="0">
                <a:solidFill>
                  <a:srgbClr val="0D7195"/>
                </a:solidFill>
                <a:latin typeface="Avenir Next" charset="0"/>
                <a:ea typeface="Avenir Next" charset="0"/>
                <a:cs typeface="Avenir Next" charset="0"/>
              </a:rPr>
              <a:t>blockchain</a:t>
            </a:r>
            <a:r>
              <a:rPr lang="en-US" sz="1600" dirty="0" smtClean="0">
                <a:solidFill>
                  <a:srgbClr val="0D7195"/>
                </a:solidFill>
                <a:latin typeface="Avenir Next" charset="0"/>
                <a:ea typeface="Avenir Next" charset="0"/>
                <a:cs typeface="Avenir Next" charset="0"/>
              </a:rPr>
              <a:t> technologies</a:t>
            </a:r>
            <a:r>
              <a:rPr lang="en-US" sz="1600" dirty="0" smtClean="0">
                <a:solidFill>
                  <a:schemeClr val="tx1"/>
                </a:solidFill>
                <a:latin typeface="Avenir Next" charset="0"/>
                <a:ea typeface="Avenir Next" charset="0"/>
                <a:cs typeface="Avenir Next" charset="0"/>
              </a:rPr>
              <a:t> we aim to deliver a </a:t>
            </a:r>
            <a:r>
              <a:rPr lang="en-US" sz="1600" dirty="0" smtClean="0">
                <a:solidFill>
                  <a:srgbClr val="0D7195"/>
                </a:solidFill>
                <a:latin typeface="Avenir Next" charset="0"/>
                <a:ea typeface="Avenir Next" charset="0"/>
                <a:cs typeface="Avenir Next" charset="0"/>
              </a:rPr>
              <a:t>decentralized platform </a:t>
            </a:r>
            <a:r>
              <a:rPr lang="en-US" sz="1600" dirty="0" smtClean="0">
                <a:solidFill>
                  <a:schemeClr val="tx1"/>
                </a:solidFill>
                <a:latin typeface="Avenir Next" charset="0"/>
                <a:ea typeface="Avenir Next" charset="0"/>
                <a:cs typeface="Avenir Next" charset="0"/>
              </a:rPr>
              <a:t>which will solve the inefficiencies and expensive fees of conventional payment methods</a:t>
            </a:r>
            <a:endParaRPr lang="en-US" sz="1600" dirty="0">
              <a:solidFill>
                <a:schemeClr val="tx1"/>
              </a:solidFill>
              <a:latin typeface="Avenir Book" charset="0"/>
              <a:ea typeface="Avenir Book" charset="0"/>
              <a:cs typeface="Avenir Book" charset="0"/>
            </a:endParaRPr>
          </a:p>
        </p:txBody>
      </p:sp>
      <p:pic>
        <p:nvPicPr>
          <p:cNvPr id="2054" name="Picture 6" descr="Image result for blockchain"/>
          <p:cNvPicPr>
            <a:picLocks noChangeAspect="1" noChangeArrowheads="1"/>
          </p:cNvPicPr>
          <p:nvPr/>
        </p:nvPicPr>
        <p:blipFill rotWithShape="1">
          <a:blip r:embed="rId2">
            <a:extLst>
              <a:ext uri="{28A0092B-C50C-407E-A947-70E740481C1C}">
                <a14:useLocalDpi xmlns:a14="http://schemas.microsoft.com/office/drawing/2010/main" val="0"/>
              </a:ext>
            </a:extLst>
          </a:blip>
          <a:srcRect b="57046"/>
          <a:stretch/>
        </p:blipFill>
        <p:spPr bwMode="auto">
          <a:xfrm>
            <a:off x="-396552" y="5517232"/>
            <a:ext cx="9721080" cy="152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8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80528" y="-17381"/>
            <a:ext cx="9380548"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pic>
        <p:nvPicPr>
          <p:cNvPr id="1036" name="Picture 1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6374" r="60624"/>
          <a:stretch/>
        </p:blipFill>
        <p:spPr bwMode="auto">
          <a:xfrm>
            <a:off x="5039644" y="-28177"/>
            <a:ext cx="4212876" cy="7057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79512" y="332656"/>
            <a:ext cx="5040560" cy="6408712"/>
          </a:xfrm>
          <a:prstGeom prst="rect">
            <a:avLst/>
          </a:prstGeom>
          <a:no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4" name="Slide Number Placeholder 3"/>
          <p:cNvSpPr>
            <a:spLocks noGrp="1"/>
          </p:cNvSpPr>
          <p:nvPr>
            <p:ph type="sldNum" sz="quarter" idx="10"/>
          </p:nvPr>
        </p:nvSpPr>
        <p:spPr/>
        <p:txBody>
          <a:bodyPr/>
          <a:lstStyle/>
          <a:p>
            <a:pPr>
              <a:defRPr/>
            </a:pPr>
            <a:fld id="{35541A57-10DB-4ADE-8EB4-4D91775218D1}" type="slidenum">
              <a:rPr lang="en-US" smtClean="0">
                <a:solidFill>
                  <a:schemeClr val="tx1"/>
                </a:solidFill>
              </a:rPr>
              <a:pPr>
                <a:defRPr/>
              </a:pPr>
              <a:t>5</a:t>
            </a:fld>
            <a:endParaRPr lang="en-US">
              <a:solidFill>
                <a:schemeClr val="tx1"/>
              </a:solidFill>
            </a:endParaRPr>
          </a:p>
        </p:txBody>
      </p:sp>
      <p:sp>
        <p:nvSpPr>
          <p:cNvPr id="14" name="AutoShape 2"/>
          <p:cNvSpPr>
            <a:spLocks/>
          </p:cNvSpPr>
          <p:nvPr/>
        </p:nvSpPr>
        <p:spPr bwMode="auto">
          <a:xfrm>
            <a:off x="575884" y="1268760"/>
            <a:ext cx="3744416"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smtClean="0">
                <a:solidFill>
                  <a:srgbClr val="0D7195"/>
                </a:solidFill>
                <a:latin typeface="Avenir Next Medium" charset="0"/>
                <a:ea typeface="Avenir Next Medium" charset="0"/>
                <a:cs typeface="Avenir Next Medium" charset="0"/>
              </a:rPr>
              <a:t>Gaming on the </a:t>
            </a:r>
            <a:r>
              <a:rPr lang="en-US" altLang="de-DE" sz="2000" b="1" dirty="0" err="1">
                <a:solidFill>
                  <a:srgbClr val="0D7195"/>
                </a:solidFill>
                <a:latin typeface="Avenir Next Medium" charset="0"/>
                <a:ea typeface="Avenir Next Medium" charset="0"/>
                <a:cs typeface="Avenir Next Medium" charset="0"/>
              </a:rPr>
              <a:t>Blockchain</a:t>
            </a:r>
            <a:r>
              <a:rPr lang="en-US" altLang="de-DE" sz="2000" b="1" dirty="0">
                <a:solidFill>
                  <a:srgbClr val="0D7195"/>
                </a:solidFill>
                <a:latin typeface="Avenir Next Medium" charset="0"/>
                <a:ea typeface="Avenir Next Medium" charset="0"/>
                <a:cs typeface="Avenir Next Medium" charset="0"/>
              </a:rPr>
              <a:t>: </a:t>
            </a:r>
            <a:r>
              <a:rPr lang="en-US" altLang="de-DE" sz="2000" b="1" dirty="0" smtClean="0">
                <a:solidFill>
                  <a:srgbClr val="0D7195"/>
                </a:solidFill>
                <a:latin typeface="Avenir Next Medium" charset="0"/>
                <a:ea typeface="Avenir Next Medium" charset="0"/>
                <a:cs typeface="Avenir Next Medium" charset="0"/>
              </a:rPr>
              <a:t>An Introduction</a:t>
            </a:r>
            <a:endParaRPr lang="en-US" altLang="de-DE" sz="2000" b="1" dirty="0">
              <a:solidFill>
                <a:srgbClr val="0D7195"/>
              </a:solidFill>
              <a:latin typeface="Avenir Next Medium" charset="0"/>
              <a:ea typeface="Avenir Next Medium" charset="0"/>
              <a:cs typeface="Avenir Next Medium" charset="0"/>
            </a:endParaRPr>
          </a:p>
        </p:txBody>
      </p:sp>
      <p:sp>
        <p:nvSpPr>
          <p:cNvPr id="15" name="AutoShape 3"/>
          <p:cNvSpPr>
            <a:spLocks/>
          </p:cNvSpPr>
          <p:nvPr/>
        </p:nvSpPr>
        <p:spPr bwMode="auto">
          <a:xfrm>
            <a:off x="346771" y="4258345"/>
            <a:ext cx="7571679" cy="18292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0" indent="0" algn="just">
              <a:spcBef>
                <a:spcPts val="600"/>
              </a:spcBef>
              <a:buClr>
                <a:srgbClr val="4590B8"/>
              </a:buClr>
              <a:buSzPct val="92000"/>
            </a:pPr>
            <a:endParaRPr lang="en-US" altLang="de-DE" sz="1200" dirty="0">
              <a:solidFill>
                <a:srgbClr val="132648"/>
              </a:solidFill>
              <a:latin typeface="Avenir Book" charset="0"/>
              <a:ea typeface="Avenir Book" charset="0"/>
              <a:cs typeface="Avenir Book" charset="0"/>
            </a:endParaRPr>
          </a:p>
        </p:txBody>
      </p:sp>
      <p:sp>
        <p:nvSpPr>
          <p:cNvPr id="18" name="AutoShape 4"/>
          <p:cNvSpPr>
            <a:spLocks/>
          </p:cNvSpPr>
          <p:nvPr/>
        </p:nvSpPr>
        <p:spPr bwMode="auto">
          <a:xfrm>
            <a:off x="647892" y="1991791"/>
            <a:ext cx="3738038" cy="3127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nSpc>
                <a:spcPct val="150000"/>
              </a:lnSpc>
            </a:pPr>
            <a:r>
              <a:rPr lang="en-US" sz="1600" b="1" dirty="0">
                <a:solidFill>
                  <a:srgbClr val="0D7195"/>
                </a:solidFill>
                <a:latin typeface="Avenir Book"/>
                <a:ea typeface="Avenir Next Demi Bold" charset="0"/>
                <a:cs typeface="Avenir Next Demi Bold" charset="0"/>
              </a:rPr>
              <a:t>The</a:t>
            </a:r>
            <a:r>
              <a:rPr lang="en-US" sz="1600" b="1" dirty="0">
                <a:solidFill>
                  <a:schemeClr val="tx1"/>
                </a:solidFill>
                <a:latin typeface="Avenir Book"/>
                <a:ea typeface="Avenir Next Demi Bold" charset="0"/>
                <a:cs typeface="Avenir Next Demi Bold" charset="0"/>
              </a:rPr>
              <a:t> </a:t>
            </a:r>
            <a:r>
              <a:rPr lang="en-US" sz="1600" b="1" dirty="0">
                <a:solidFill>
                  <a:srgbClr val="0D7195"/>
                </a:solidFill>
                <a:latin typeface="Avenir Book"/>
                <a:ea typeface="Avenir Next Demi Bold" charset="0"/>
                <a:cs typeface="Avenir Next Demi Bold" charset="0"/>
              </a:rPr>
              <a:t>next generation </a:t>
            </a:r>
            <a:r>
              <a:rPr lang="en-US" sz="1600" b="1" dirty="0" smtClean="0">
                <a:solidFill>
                  <a:srgbClr val="0D7195"/>
                </a:solidFill>
                <a:latin typeface="Avenir Book"/>
                <a:ea typeface="Avenir Next Demi Bold" charset="0"/>
                <a:cs typeface="Avenir Next Demi Bold" charset="0"/>
              </a:rPr>
              <a:t>of games</a:t>
            </a:r>
          </a:p>
          <a:p>
            <a:pPr>
              <a:lnSpc>
                <a:spcPct val="150000"/>
              </a:lnSpc>
            </a:pPr>
            <a:endParaRPr lang="en-US" altLang="de-DE" sz="1600" b="1" dirty="0">
              <a:solidFill>
                <a:schemeClr val="tx1"/>
              </a:solidFill>
              <a:latin typeface="Avenir Next Demi Bold" charset="0"/>
              <a:ea typeface="Avenir Next Demi Bold" charset="0"/>
              <a:cs typeface="Avenir Next Demi Bold" charset="0"/>
            </a:endParaRPr>
          </a:p>
        </p:txBody>
      </p:sp>
      <p:sp>
        <p:nvSpPr>
          <p:cNvPr id="19" name="AutoShape 2"/>
          <p:cNvSpPr>
            <a:spLocks/>
          </p:cNvSpPr>
          <p:nvPr/>
        </p:nvSpPr>
        <p:spPr bwMode="auto">
          <a:xfrm>
            <a:off x="612216" y="2614736"/>
            <a:ext cx="4068124" cy="16561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285750" lvl="0" indent="-285750">
              <a:buClr>
                <a:srgbClr val="4590B8"/>
              </a:buClr>
              <a:buSzPct val="92000"/>
              <a:buFont typeface="Wingdings" panose="05000000000000000000" pitchFamily="2" charset="2"/>
              <a:buChar char="§"/>
            </a:pPr>
            <a:r>
              <a:rPr lang="en-US" sz="1200" dirty="0">
                <a:solidFill>
                  <a:schemeClr val="tx1"/>
                </a:solidFill>
                <a:latin typeface="Avenir Book"/>
                <a:ea typeface="Avenir Next" charset="0"/>
                <a:cs typeface="Avenir Next" charset="0"/>
              </a:rPr>
              <a:t>The revolution began on </a:t>
            </a:r>
            <a:r>
              <a:rPr lang="en-US" sz="1200" dirty="0">
                <a:solidFill>
                  <a:srgbClr val="0D7195"/>
                </a:solidFill>
                <a:latin typeface="Avenir Book"/>
                <a:ea typeface="Avenir Next" charset="0"/>
                <a:cs typeface="Avenir Next" charset="0"/>
              </a:rPr>
              <a:t>January 3, 2009</a:t>
            </a:r>
            <a:r>
              <a:rPr lang="en-US" sz="1200" dirty="0">
                <a:solidFill>
                  <a:schemeClr val="tx1"/>
                </a:solidFill>
                <a:latin typeface="Avenir Book"/>
                <a:ea typeface="Avenir Next" charset="0"/>
                <a:cs typeface="Avenir Next" charset="0"/>
              </a:rPr>
              <a:t>, when the very first transaction block of the bitcoin </a:t>
            </a:r>
            <a:r>
              <a:rPr lang="en-US" sz="1200" dirty="0" err="1">
                <a:solidFill>
                  <a:schemeClr val="tx1"/>
                </a:solidFill>
                <a:latin typeface="Avenir Book"/>
                <a:ea typeface="Avenir Next" charset="0"/>
                <a:cs typeface="Avenir Next" charset="0"/>
              </a:rPr>
              <a:t>blockchain</a:t>
            </a:r>
            <a:r>
              <a:rPr lang="en-US" sz="1200" dirty="0">
                <a:solidFill>
                  <a:schemeClr val="tx1"/>
                </a:solidFill>
                <a:latin typeface="Avenir Book"/>
                <a:ea typeface="Avenir Next" charset="0"/>
                <a:cs typeface="Avenir Next" charset="0"/>
              </a:rPr>
              <a:t>, called the genesis block, was created by Satoshi </a:t>
            </a:r>
            <a:r>
              <a:rPr lang="en-US" sz="1200" dirty="0" err="1">
                <a:solidFill>
                  <a:schemeClr val="tx1"/>
                </a:solidFill>
                <a:latin typeface="Avenir Book"/>
                <a:ea typeface="Avenir Next" charset="0"/>
                <a:cs typeface="Avenir Next" charset="0"/>
              </a:rPr>
              <a:t>Nakamoto</a:t>
            </a:r>
            <a:r>
              <a:rPr lang="en-US" sz="1200" dirty="0">
                <a:solidFill>
                  <a:schemeClr val="tx1"/>
                </a:solidFill>
                <a:latin typeface="Avenir Book"/>
                <a:ea typeface="Avenir Next" charset="0"/>
                <a:cs typeface="Avenir Next" charset="0"/>
              </a:rPr>
              <a:t>. </a:t>
            </a:r>
            <a:endParaRPr lang="en-US" sz="1200" dirty="0" smtClean="0">
              <a:solidFill>
                <a:schemeClr val="tx1"/>
              </a:solidFill>
              <a:latin typeface="Avenir Book"/>
              <a:ea typeface="Avenir Next" charset="0"/>
              <a:cs typeface="Avenir Next" charset="0"/>
            </a:endParaRPr>
          </a:p>
          <a:p>
            <a:pPr marL="285750" lvl="0" indent="-285750">
              <a:buClr>
                <a:srgbClr val="4590B8"/>
              </a:buClr>
              <a:buSzPct val="92000"/>
              <a:buFont typeface="Wingdings" panose="05000000000000000000" pitchFamily="2" charset="2"/>
              <a:buChar char="§"/>
            </a:pPr>
            <a:endParaRPr lang="en-US" sz="1200" dirty="0">
              <a:solidFill>
                <a:schemeClr val="tx1"/>
              </a:solidFill>
              <a:latin typeface="Avenir Book"/>
              <a:ea typeface="Avenir Next" charset="0"/>
              <a:cs typeface="Avenir Next" charset="0"/>
            </a:endParaRPr>
          </a:p>
          <a:p>
            <a:pPr marL="285750" lvl="0" indent="-285750">
              <a:buClr>
                <a:srgbClr val="4590B8"/>
              </a:buClr>
              <a:buSzPct val="92000"/>
              <a:buFont typeface="Wingdings" panose="05000000000000000000" pitchFamily="2" charset="2"/>
              <a:buChar char="§"/>
            </a:pPr>
            <a:r>
              <a:rPr lang="en-US" sz="1200" dirty="0">
                <a:solidFill>
                  <a:srgbClr val="0D7195"/>
                </a:solidFill>
                <a:latin typeface="Avenir Book"/>
                <a:ea typeface="Avenir Next" charset="0"/>
                <a:cs typeface="Avenir Next" charset="0"/>
              </a:rPr>
              <a:t>Seven years after the creation of </a:t>
            </a:r>
            <a:r>
              <a:rPr lang="en-US" sz="1200" dirty="0" err="1">
                <a:solidFill>
                  <a:srgbClr val="0D7195"/>
                </a:solidFill>
                <a:latin typeface="Avenir Book"/>
                <a:ea typeface="Avenir Next" charset="0"/>
                <a:cs typeface="Avenir Next" charset="0"/>
              </a:rPr>
              <a:t>Blockchain</a:t>
            </a:r>
            <a:r>
              <a:rPr lang="en-US" sz="1200" dirty="0">
                <a:solidFill>
                  <a:schemeClr val="tx1"/>
                </a:solidFill>
                <a:latin typeface="Avenir Book"/>
                <a:ea typeface="Avenir Next" charset="0"/>
                <a:cs typeface="Avenir Next" charset="0"/>
              </a:rPr>
              <a:t>, the first </a:t>
            </a:r>
            <a:r>
              <a:rPr lang="en-US" sz="1200" dirty="0">
                <a:solidFill>
                  <a:srgbClr val="0D7195"/>
                </a:solidFill>
                <a:latin typeface="Avenir Book"/>
                <a:ea typeface="Avenir Next" charset="0"/>
                <a:cs typeface="Avenir Next" charset="0"/>
              </a:rPr>
              <a:t>games taking advantage </a:t>
            </a:r>
            <a:r>
              <a:rPr lang="en-US" sz="1200" dirty="0">
                <a:solidFill>
                  <a:schemeClr val="tx1"/>
                </a:solidFill>
                <a:latin typeface="Avenir Book"/>
                <a:ea typeface="Avenir Next" charset="0"/>
                <a:cs typeface="Avenir Next" charset="0"/>
              </a:rPr>
              <a:t>of this technology are beginning to emerge. </a:t>
            </a:r>
          </a:p>
          <a:p>
            <a:pPr marL="171450" lvl="0" indent="-171450">
              <a:spcBef>
                <a:spcPts val="600"/>
              </a:spcBef>
              <a:spcAft>
                <a:spcPts val="0"/>
              </a:spcAft>
              <a:buFont typeface="Arial" panose="020B0604020202020204" pitchFamily="34" charset="0"/>
              <a:buChar char="•"/>
            </a:pPr>
            <a:endParaRPr lang="en-US" sz="1200" dirty="0">
              <a:solidFill>
                <a:schemeClr val="tx1"/>
              </a:solidFill>
              <a:latin typeface="Avenir Book"/>
              <a:ea typeface="Avenir Book" charset="0"/>
              <a:cs typeface="Avenir Book" charset="0"/>
            </a:endParaRPr>
          </a:p>
        </p:txBody>
      </p:sp>
      <p:sp>
        <p:nvSpPr>
          <p:cNvPr id="20" name="Slide Number Placeholder 1"/>
          <p:cNvSpPr txBox="1">
            <a:spLocks/>
          </p:cNvSpPr>
          <p:nvPr/>
        </p:nvSpPr>
        <p:spPr bwMode="auto">
          <a:xfrm>
            <a:off x="7918450" y="6527056"/>
            <a:ext cx="788988"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prstTxWarp prst="textNoShape">
              <a:avLst/>
            </a:prstTxWarp>
          </a:bodyPr>
          <a:lstStyle>
            <a:defPPr>
              <a:defRPr lang="de-DE"/>
            </a:defPPr>
            <a:lvl1pPr algn="r" rtl="0" fontAlgn="base" hangingPunct="0">
              <a:spcBef>
                <a:spcPct val="0"/>
              </a:spcBef>
              <a:spcAft>
                <a:spcPct val="0"/>
              </a:spcAft>
              <a:defRPr sz="1050" kern="1200">
                <a:solidFill>
                  <a:schemeClr val="bg2"/>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marL="4572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marL="9144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marL="13716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marL="18288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marL="22860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marL="27432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marL="32004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marL="36576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fld id="{ED1A6FB2-99E1-4894-95CA-00999F7057AD}" type="slidenum">
              <a:rPr lang="de-DE" altLang="de-DE" smtClean="0">
                <a:solidFill>
                  <a:schemeClr val="tx1"/>
                </a:solidFill>
                <a:latin typeface="Avenir Book" charset="0"/>
                <a:ea typeface="Avenir Book" charset="0"/>
                <a:cs typeface="Avenir Book" charset="0"/>
              </a:rPr>
              <a:pPr/>
              <a:t>5</a:t>
            </a:fld>
            <a:endParaRPr lang="de-DE" altLang="de-DE" sz="900" dirty="0">
              <a:solidFill>
                <a:schemeClr val="tx1"/>
              </a:solidFill>
              <a:latin typeface="Avenir Book" charset="0"/>
              <a:ea typeface="Avenir Book" charset="0"/>
              <a:cs typeface="Avenir Book" charset="0"/>
              <a:sym typeface="Arial" panose="020B0604020202020204" pitchFamily="34" charset="0"/>
            </a:endParaRPr>
          </a:p>
        </p:txBody>
      </p:sp>
      <p:sp>
        <p:nvSpPr>
          <p:cNvPr id="23" name="AutoShape 2"/>
          <p:cNvSpPr>
            <a:spLocks/>
          </p:cNvSpPr>
          <p:nvPr/>
        </p:nvSpPr>
        <p:spPr bwMode="auto">
          <a:xfrm>
            <a:off x="575884" y="4365104"/>
            <a:ext cx="4140132" cy="20162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285750" lvl="0" indent="-285750">
              <a:buClr>
                <a:srgbClr val="4590B8"/>
              </a:buClr>
              <a:buSzPct val="92000"/>
              <a:buFont typeface="Wingdings" panose="05000000000000000000" pitchFamily="2" charset="2"/>
              <a:buChar char="§"/>
            </a:pPr>
            <a:r>
              <a:rPr lang="en-US" sz="1200" dirty="0" smtClean="0">
                <a:solidFill>
                  <a:schemeClr val="tx1"/>
                </a:solidFill>
                <a:latin typeface="Avenir Book"/>
                <a:ea typeface="Avenir Next" charset="0"/>
                <a:cs typeface="Avenir Next" charset="0"/>
              </a:rPr>
              <a:t>New </a:t>
            </a:r>
            <a:r>
              <a:rPr lang="en-US" sz="1200" dirty="0">
                <a:solidFill>
                  <a:schemeClr val="tx1"/>
                </a:solidFill>
                <a:latin typeface="Avenir Book"/>
                <a:ea typeface="Avenir Next" charset="0"/>
                <a:cs typeface="Avenir Next" charset="0"/>
              </a:rPr>
              <a:t>games create and make use of </a:t>
            </a:r>
            <a:r>
              <a:rPr lang="en-US" sz="1200" dirty="0">
                <a:solidFill>
                  <a:srgbClr val="0D7195"/>
                </a:solidFill>
                <a:latin typeface="Avenir Book"/>
                <a:ea typeface="Avenir Next" charset="0"/>
                <a:cs typeface="Avenir Next" charset="0"/>
              </a:rPr>
              <a:t>digital items that are freely tradable on a public </a:t>
            </a:r>
            <a:r>
              <a:rPr lang="en-US" sz="1200" dirty="0" err="1">
                <a:solidFill>
                  <a:srgbClr val="0D7195"/>
                </a:solidFill>
                <a:latin typeface="Avenir Book"/>
                <a:ea typeface="Avenir Next" charset="0"/>
                <a:cs typeface="Avenir Next" charset="0"/>
              </a:rPr>
              <a:t>blockchain</a:t>
            </a:r>
            <a:r>
              <a:rPr lang="en-US" sz="1200" dirty="0">
                <a:solidFill>
                  <a:schemeClr val="tx1"/>
                </a:solidFill>
                <a:latin typeface="Avenir Book"/>
                <a:ea typeface="Avenir Next" charset="0"/>
                <a:cs typeface="Avenir Next" charset="0"/>
              </a:rPr>
              <a:t>, outside of the game. </a:t>
            </a:r>
            <a:endParaRPr lang="en-US" sz="1200" dirty="0" smtClean="0">
              <a:solidFill>
                <a:schemeClr val="tx1"/>
              </a:solidFill>
              <a:latin typeface="Avenir Book"/>
              <a:ea typeface="Avenir Next" charset="0"/>
              <a:cs typeface="Avenir Next" charset="0"/>
            </a:endParaRPr>
          </a:p>
          <a:p>
            <a:pPr marL="0" lvl="0" indent="0">
              <a:buClr>
                <a:srgbClr val="4590B8"/>
              </a:buClr>
              <a:buSzPct val="92000"/>
            </a:pPr>
            <a:endParaRPr lang="en-US" sz="1200" dirty="0">
              <a:solidFill>
                <a:schemeClr val="tx1"/>
              </a:solidFill>
              <a:latin typeface="Avenir Book"/>
              <a:ea typeface="Avenir Next" charset="0"/>
              <a:cs typeface="Avenir Next" charset="0"/>
            </a:endParaRPr>
          </a:p>
          <a:p>
            <a:pPr marL="285750" lvl="0" indent="-285750">
              <a:buClr>
                <a:srgbClr val="4590B8"/>
              </a:buClr>
              <a:buSzPct val="92000"/>
              <a:buFont typeface="Wingdings" panose="05000000000000000000" pitchFamily="2" charset="2"/>
              <a:buChar char="§"/>
            </a:pPr>
            <a:r>
              <a:rPr lang="en-US" sz="1200" dirty="0">
                <a:solidFill>
                  <a:srgbClr val="0D7195"/>
                </a:solidFill>
                <a:latin typeface="Avenir Book"/>
                <a:ea typeface="Avenir Next" charset="0"/>
                <a:cs typeface="Avenir Next" charset="0"/>
              </a:rPr>
              <a:t>Games integrate cryptocurrencies </a:t>
            </a:r>
            <a:r>
              <a:rPr lang="en-US" sz="1200" dirty="0">
                <a:solidFill>
                  <a:schemeClr val="tx1"/>
                </a:solidFill>
                <a:latin typeface="Avenir Book"/>
                <a:ea typeface="Avenir Next" charset="0"/>
                <a:cs typeface="Avenir Next" charset="0"/>
              </a:rPr>
              <a:t>in their own economy. </a:t>
            </a:r>
          </a:p>
          <a:p>
            <a:pPr marL="171450" lvl="0" indent="-171450">
              <a:spcBef>
                <a:spcPts val="600"/>
              </a:spcBef>
              <a:spcAft>
                <a:spcPts val="0"/>
              </a:spcAft>
              <a:buFont typeface="Arial" panose="020B0604020202020204" pitchFamily="34" charset="0"/>
              <a:buChar char="•"/>
            </a:pPr>
            <a:endParaRPr lang="en-US" sz="1200" dirty="0">
              <a:solidFill>
                <a:schemeClr val="tx1"/>
              </a:solidFill>
              <a:latin typeface="Avenir Book"/>
              <a:ea typeface="Avenir Book" charset="0"/>
              <a:cs typeface="Avenir Book" charset="0"/>
            </a:endParaRPr>
          </a:p>
        </p:txBody>
      </p:sp>
      <p:sp>
        <p:nvSpPr>
          <p:cNvPr id="16" name="Slide Number Placeholder 1"/>
          <p:cNvSpPr txBox="1">
            <a:spLocks/>
          </p:cNvSpPr>
          <p:nvPr/>
        </p:nvSpPr>
        <p:spPr bwMode="auto">
          <a:xfrm>
            <a:off x="8175500" y="6599064"/>
            <a:ext cx="788988"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19" tIns="45719" rIns="45719" bIns="45719" numCol="1" anchor="ctr" anchorCtr="0" compatLnSpc="1">
            <a:prstTxWarp prst="textNoShape">
              <a:avLst/>
            </a:prstTxWarp>
          </a:bodyPr>
          <a:lstStyle>
            <a:defPPr>
              <a:defRPr lang="de-DE"/>
            </a:defPPr>
            <a:lvl1pPr algn="r" rtl="0" fontAlgn="base" hangingPunct="0">
              <a:spcBef>
                <a:spcPct val="0"/>
              </a:spcBef>
              <a:spcAft>
                <a:spcPct val="0"/>
              </a:spcAft>
              <a:defRPr sz="1050" kern="1200">
                <a:solidFill>
                  <a:schemeClr val="bg2"/>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marL="4572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marL="9144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marL="13716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marL="1828800" algn="l" rtl="0" fontAlgn="base" hangingPunct="0">
              <a:spcBef>
                <a:spcPct val="0"/>
              </a:spcBef>
              <a:spcAft>
                <a:spcPct val="0"/>
              </a:spcAft>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marL="22860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marL="27432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marL="32004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marL="3657600" algn="l" defTabSz="914400" rtl="0" eaLnBrk="1" latinLnBrk="0" hangingPunct="1">
              <a:defRPr kern="1200">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r>
              <a:rPr lang="de-DE" altLang="de-DE" sz="900" dirty="0" smtClean="0">
                <a:solidFill>
                  <a:schemeClr val="tx1"/>
                </a:solidFill>
                <a:latin typeface="Arial" panose="020B0604020202020204" pitchFamily="34" charset="0"/>
                <a:cs typeface="Arial" panose="020B0604020202020204" pitchFamily="34" charset="0"/>
                <a:sym typeface="Arial" panose="020B0604020202020204" pitchFamily="34" charset="0"/>
              </a:rPr>
              <a:t>14</a:t>
            </a:r>
            <a:endParaRPr lang="de-DE" altLang="de-DE" sz="900" dirty="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28" name="Line 5"/>
          <p:cNvSpPr>
            <a:spLocks noChangeShapeType="1"/>
          </p:cNvSpPr>
          <p:nvPr/>
        </p:nvSpPr>
        <p:spPr bwMode="auto">
          <a:xfrm>
            <a:off x="647892" y="1844824"/>
            <a:ext cx="3312367" cy="0"/>
          </a:xfrm>
          <a:prstGeom prst="line">
            <a:avLst/>
          </a:prstGeom>
          <a:ln>
            <a:solidFill>
              <a:srgbClr val="0D7195"/>
            </a:solidFill>
            <a:headEnd/>
            <a:tailEnd/>
          </a:ln>
          <a:extLst/>
        </p:spPr>
        <p:style>
          <a:lnRef idx="1">
            <a:schemeClr val="accent6"/>
          </a:lnRef>
          <a:fillRef idx="0">
            <a:schemeClr val="accent6"/>
          </a:fillRef>
          <a:effectRef idx="0">
            <a:schemeClr val="accent6"/>
          </a:effectRef>
          <a:fontRef idx="minor">
            <a:schemeClr val="tx1"/>
          </a:fontRef>
        </p:style>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solidFill>
                <a:schemeClr val="tx1"/>
              </a:solidFill>
              <a:latin typeface="Avenir Roman" charset="0"/>
              <a:ea typeface="Avenir Roman" charset="0"/>
              <a:cs typeface="Avenir Roman" charset="0"/>
              <a:sym typeface="Helvetica" panose="020B0604020202020204" pitchFamily="34" charset="0"/>
            </a:endParaRPr>
          </a:p>
        </p:txBody>
      </p:sp>
      <p:sp>
        <p:nvSpPr>
          <p:cNvPr id="17" name="Hexagon 26"/>
          <p:cNvSpPr/>
          <p:nvPr/>
        </p:nvSpPr>
        <p:spPr bwMode="auto">
          <a:xfrm>
            <a:off x="5364088" y="1052736"/>
            <a:ext cx="3888432" cy="2592288"/>
          </a:xfrm>
          <a:prstGeom prst="rect">
            <a:avLst/>
          </a:prstGeom>
          <a:solidFill>
            <a:srgbClr val="0D7195">
              <a:alpha val="81000"/>
            </a:srgb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27" name="AutoShape 4"/>
          <p:cNvSpPr>
            <a:spLocks/>
          </p:cNvSpPr>
          <p:nvPr/>
        </p:nvSpPr>
        <p:spPr bwMode="auto">
          <a:xfrm>
            <a:off x="5940152" y="1628800"/>
            <a:ext cx="2914583" cy="15841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lvl="0">
              <a:spcBef>
                <a:spcPts val="600"/>
              </a:spcBef>
              <a:spcAft>
                <a:spcPts val="0"/>
              </a:spcAft>
            </a:pPr>
            <a:r>
              <a:rPr lang="en-US" b="1" dirty="0">
                <a:solidFill>
                  <a:schemeClr val="bg1"/>
                </a:solidFill>
                <a:latin typeface="Avenir Book"/>
                <a:ea typeface="Avenir Next Demi Bold" charset="0"/>
                <a:cs typeface="Avenir Next Demi Bold" charset="0"/>
              </a:rPr>
              <a:t>Welcome to the new real cash </a:t>
            </a:r>
            <a:r>
              <a:rPr lang="en-US" b="1" dirty="0" smtClean="0">
                <a:solidFill>
                  <a:schemeClr val="bg1"/>
                </a:solidFill>
                <a:latin typeface="Avenir Book"/>
                <a:ea typeface="Avenir Next Demi Bold" charset="0"/>
                <a:cs typeface="Avenir Next Demi Bold" charset="0"/>
              </a:rPr>
              <a:t>games economy, an </a:t>
            </a:r>
            <a:r>
              <a:rPr lang="en-US" b="1" dirty="0">
                <a:solidFill>
                  <a:schemeClr val="bg1"/>
                </a:solidFill>
                <a:latin typeface="Avenir Book"/>
                <a:ea typeface="Avenir Next Demi Bold" charset="0"/>
                <a:cs typeface="Avenir Next Demi Bold" charset="0"/>
              </a:rPr>
              <a:t>economy </a:t>
            </a:r>
            <a:r>
              <a:rPr lang="en-US" b="1" dirty="0" smtClean="0">
                <a:solidFill>
                  <a:schemeClr val="bg1"/>
                </a:solidFill>
                <a:latin typeface="Avenir Book"/>
                <a:ea typeface="Avenir Next Demi Bold" charset="0"/>
                <a:cs typeface="Avenir Next Demi Bold" charset="0"/>
              </a:rPr>
              <a:t>which is open</a:t>
            </a:r>
            <a:r>
              <a:rPr lang="en-US" b="1" dirty="0">
                <a:solidFill>
                  <a:schemeClr val="bg1"/>
                </a:solidFill>
                <a:latin typeface="Avenir Book"/>
                <a:ea typeface="Avenir Next Demi Bold" charset="0"/>
                <a:cs typeface="Avenir Next Demi Bold" charset="0"/>
              </a:rPr>
              <a:t>, </a:t>
            </a:r>
            <a:r>
              <a:rPr lang="en-US" b="1" dirty="0" smtClean="0">
                <a:solidFill>
                  <a:schemeClr val="bg1"/>
                </a:solidFill>
                <a:latin typeface="Avenir Book"/>
                <a:ea typeface="Avenir Next Demi Bold" charset="0"/>
                <a:cs typeface="Avenir Next Demi Bold" charset="0"/>
              </a:rPr>
              <a:t>borderless and </a:t>
            </a:r>
            <a:r>
              <a:rPr lang="en-US" b="1" dirty="0">
                <a:solidFill>
                  <a:schemeClr val="bg1"/>
                </a:solidFill>
                <a:latin typeface="Avenir Book"/>
                <a:ea typeface="Avenir Next Demi Bold" charset="0"/>
                <a:cs typeface="Avenir Next Demi Bold" charset="0"/>
              </a:rPr>
              <a:t>decentralized</a:t>
            </a:r>
            <a:r>
              <a:rPr lang="en-US" dirty="0">
                <a:solidFill>
                  <a:schemeClr val="bg1"/>
                </a:solidFill>
                <a:latin typeface="Avenir Book"/>
              </a:rPr>
              <a:t>.</a:t>
            </a:r>
            <a:endParaRPr lang="en-US" dirty="0">
              <a:solidFill>
                <a:schemeClr val="bg1"/>
              </a:solidFill>
              <a:latin typeface="Avenir Book"/>
              <a:ea typeface="Avenir Book" charset="0"/>
              <a:cs typeface="Avenir Book" charset="0"/>
            </a:endParaRPr>
          </a:p>
        </p:txBody>
      </p:sp>
    </p:spTree>
    <p:extLst>
      <p:ext uri="{BB962C8B-B14F-4D97-AF65-F5344CB8AC3E}">
        <p14:creationId xmlns:p14="http://schemas.microsoft.com/office/powerpoint/2010/main" val="1094197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3" name="Slide Number Placeholder 2"/>
          <p:cNvSpPr>
            <a:spLocks noGrp="1"/>
          </p:cNvSpPr>
          <p:nvPr>
            <p:ph type="sldNum" sz="quarter" idx="10"/>
          </p:nvPr>
        </p:nvSpPr>
        <p:spPr>
          <a:xfrm>
            <a:off x="8319516" y="6669360"/>
            <a:ext cx="788988" cy="214312"/>
          </a:xfrm>
        </p:spPr>
        <p:txBody>
          <a:bodyPr/>
          <a:lstStyle/>
          <a:p>
            <a:r>
              <a:rPr lang="de-DE" altLang="de-DE" sz="900" dirty="0" smtClean="0">
                <a:solidFill>
                  <a:schemeClr val="bg1"/>
                </a:solidFill>
                <a:latin typeface="Arial" panose="020B0604020202020204" pitchFamily="34" charset="0"/>
                <a:cs typeface="Arial" panose="020B0604020202020204" pitchFamily="34" charset="0"/>
                <a:sym typeface="Arial" panose="020B0604020202020204" pitchFamily="34" charset="0"/>
              </a:rPr>
              <a:t>3</a:t>
            </a:r>
            <a:endParaRPr lang="de-DE" altLang="de-DE" sz="9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9" name="Rectangle 8"/>
          <p:cNvSpPr/>
          <p:nvPr/>
        </p:nvSpPr>
        <p:spPr>
          <a:xfrm>
            <a:off x="395536" y="1268760"/>
            <a:ext cx="3816424" cy="2577629"/>
          </a:xfrm>
          <a:prstGeom prst="rect">
            <a:avLst/>
          </a:prstGeom>
        </p:spPr>
        <p:txBody>
          <a:bodyPr wrap="square">
            <a:spAutoFit/>
          </a:bodyPr>
          <a:lstStyle/>
          <a:p>
            <a:endParaRPr lang="en-CA" sz="900" dirty="0" smtClean="0">
              <a:latin typeface="Avenir"/>
            </a:endParaRPr>
          </a:p>
          <a:p>
            <a:pPr algn="ctr"/>
            <a:r>
              <a:rPr lang="en-CA" sz="900" dirty="0" smtClean="0">
                <a:latin typeface="Avenir"/>
              </a:rPr>
              <a:t>Developer posts game onto a platform: </a:t>
            </a:r>
            <a:r>
              <a:rPr lang="en-CA" sz="900" dirty="0" smtClean="0">
                <a:solidFill>
                  <a:srgbClr val="0D7195"/>
                </a:solidFill>
                <a:latin typeface="Avenir"/>
              </a:rPr>
              <a:t>Steam, Google, or iTunes</a:t>
            </a:r>
          </a:p>
          <a:p>
            <a:pPr algn="ctr"/>
            <a:endParaRPr lang="en-CA" sz="1000" dirty="0" smtClean="0">
              <a:latin typeface="Avenir"/>
            </a:endParaRPr>
          </a:p>
          <a:p>
            <a:pPr algn="ctr"/>
            <a:endParaRPr lang="en-CA" sz="1000" dirty="0" smtClean="0">
              <a:latin typeface="Avenir"/>
            </a:endParaRPr>
          </a:p>
          <a:p>
            <a:pPr algn="ctr"/>
            <a:endParaRPr lang="en-CA" sz="1000" dirty="0" smtClean="0">
              <a:latin typeface="Avenir"/>
            </a:endParaRPr>
          </a:p>
          <a:p>
            <a:pPr algn="ctr"/>
            <a:endParaRPr lang="en-CA" sz="1050" dirty="0" smtClean="0">
              <a:latin typeface="Avenir Book"/>
            </a:endParaRPr>
          </a:p>
          <a:p>
            <a:pPr algn="ctr"/>
            <a:endParaRPr lang="en-CA" sz="1050" dirty="0" smtClean="0">
              <a:latin typeface="Avenir Book"/>
            </a:endParaRPr>
          </a:p>
          <a:p>
            <a:pPr algn="ctr"/>
            <a:endParaRPr lang="en-CA" sz="1050" dirty="0" smtClean="0">
              <a:latin typeface="Avenir Book"/>
            </a:endParaRPr>
          </a:p>
          <a:p>
            <a:pPr algn="ctr"/>
            <a:r>
              <a:rPr lang="en-CA" sz="1000" dirty="0" smtClean="0">
                <a:latin typeface="Avenir Book"/>
              </a:rPr>
              <a:t>A gamer is prompted to link their credit card details to the game/payment system. </a:t>
            </a:r>
            <a:r>
              <a:rPr lang="en-CA" sz="1000" dirty="0" smtClean="0">
                <a:solidFill>
                  <a:srgbClr val="0D7195"/>
                </a:solidFill>
                <a:latin typeface="Avenir Book"/>
              </a:rPr>
              <a:t>Each time a purchase is made confirmation is required</a:t>
            </a:r>
            <a:r>
              <a:rPr lang="en-CA" sz="1000" dirty="0" smtClean="0">
                <a:latin typeface="Avenir Book"/>
              </a:rPr>
              <a:t>. </a:t>
            </a:r>
          </a:p>
          <a:p>
            <a:pPr algn="ctr"/>
            <a:endParaRPr lang="en-US" sz="1000" dirty="0" smtClean="0">
              <a:latin typeface="Avenir Book"/>
            </a:endParaRPr>
          </a:p>
          <a:p>
            <a:pPr algn="ctr"/>
            <a:r>
              <a:rPr lang="en-CA" sz="1000" dirty="0" smtClean="0">
                <a:solidFill>
                  <a:schemeClr val="tx1"/>
                </a:solidFill>
                <a:latin typeface="Avenir Book"/>
              </a:rPr>
              <a:t>Steam/Google/iTunes appropriates up to </a:t>
            </a:r>
            <a:r>
              <a:rPr lang="en-CA" sz="1000" dirty="0" smtClean="0">
                <a:solidFill>
                  <a:srgbClr val="0D7195"/>
                </a:solidFill>
                <a:latin typeface="Avenir Book"/>
              </a:rPr>
              <a:t>30% of each transaction</a:t>
            </a:r>
            <a:endParaRPr lang="en-US" sz="1000" dirty="0" smtClean="0">
              <a:solidFill>
                <a:srgbClr val="0D7195"/>
              </a:solidFill>
              <a:latin typeface="Avenir Book"/>
            </a:endParaRPr>
          </a:p>
          <a:p>
            <a:endParaRPr lang="en-CA" sz="1100" dirty="0" smtClean="0">
              <a:latin typeface="Avenir Book"/>
            </a:endParaRPr>
          </a:p>
          <a:p>
            <a:r>
              <a:rPr lang="en-CA" sz="1100" dirty="0" smtClean="0">
                <a:latin typeface="Avenir Book"/>
              </a:rPr>
              <a:t> </a:t>
            </a:r>
            <a:endParaRPr lang="en-CA" sz="1100" dirty="0">
              <a:solidFill>
                <a:schemeClr val="accent1">
                  <a:lumMod val="75000"/>
                </a:schemeClr>
              </a:solidFill>
              <a:latin typeface="Avenir Book"/>
            </a:endParaRPr>
          </a:p>
        </p:txBody>
      </p:sp>
      <p:sp>
        <p:nvSpPr>
          <p:cNvPr id="15" name="AutoShape 2"/>
          <p:cNvSpPr>
            <a:spLocks/>
          </p:cNvSpPr>
          <p:nvPr/>
        </p:nvSpPr>
        <p:spPr bwMode="auto">
          <a:xfrm>
            <a:off x="1043608" y="908720"/>
            <a:ext cx="2592288" cy="2880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algn="ctr"/>
            <a:r>
              <a:rPr lang="en-CA" b="1" dirty="0" smtClean="0">
                <a:latin typeface="Avenir Book"/>
              </a:rPr>
              <a:t>CURRENT</a:t>
            </a:r>
            <a:endParaRPr lang="en-US" dirty="0">
              <a:latin typeface="Avenir Book"/>
            </a:endParaRPr>
          </a:p>
        </p:txBody>
      </p:sp>
      <p:cxnSp>
        <p:nvCxnSpPr>
          <p:cNvPr id="6" name="Straight Arrow Connector 5"/>
          <p:cNvCxnSpPr/>
          <p:nvPr/>
        </p:nvCxnSpPr>
        <p:spPr bwMode="auto">
          <a:xfrm>
            <a:off x="2267744" y="2348880"/>
            <a:ext cx="0" cy="144016"/>
          </a:xfrm>
          <a:prstGeom prst="straightConnector1">
            <a:avLst/>
          </a:prstGeom>
          <a:ln>
            <a:headEnd type="none" w="med" len="med"/>
            <a:tailEnd type="arrow"/>
          </a:ln>
        </p:spPr>
        <p:style>
          <a:lnRef idx="1">
            <a:schemeClr val="accent4"/>
          </a:lnRef>
          <a:fillRef idx="0">
            <a:schemeClr val="accent4"/>
          </a:fillRef>
          <a:effectRef idx="0">
            <a:schemeClr val="accent4"/>
          </a:effectRef>
          <a:fontRef idx="minor">
            <a:schemeClr val="tx1"/>
          </a:fontRef>
        </p:style>
      </p:cxnSp>
      <p:pic>
        <p:nvPicPr>
          <p:cNvPr id="30" name="Picture 29"/>
          <p:cNvPicPr>
            <a:picLocks noChangeAspect="1"/>
          </p:cNvPicPr>
          <p:nvPr/>
        </p:nvPicPr>
        <p:blipFill>
          <a:blip r:embed="rId2" cstate="email">
            <a:biLevel thresh="75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687815" y="548680"/>
            <a:ext cx="2484585" cy="936104"/>
          </a:xfrm>
          <a:prstGeom prst="rect">
            <a:avLst/>
          </a:prstGeom>
        </p:spPr>
      </p:pic>
      <p:grpSp>
        <p:nvGrpSpPr>
          <p:cNvPr id="24" name="Group 23"/>
          <p:cNvGrpSpPr/>
          <p:nvPr/>
        </p:nvGrpSpPr>
        <p:grpSpPr>
          <a:xfrm>
            <a:off x="4860032" y="4149080"/>
            <a:ext cx="1637984" cy="1656184"/>
            <a:chOff x="6091234" y="3212976"/>
            <a:chExt cx="1637984" cy="1656184"/>
          </a:xfrm>
          <a:solidFill>
            <a:srgbClr val="0D7195"/>
          </a:solidFill>
        </p:grpSpPr>
        <p:sp>
          <p:nvSpPr>
            <p:cNvPr id="45" name="Hexagon 44"/>
            <p:cNvSpPr/>
            <p:nvPr/>
          </p:nvSpPr>
          <p:spPr bwMode="auto">
            <a:xfrm>
              <a:off x="6091234" y="3212976"/>
              <a:ext cx="1637984" cy="1656184"/>
            </a:xfrm>
            <a:prstGeom prst="hexagon">
              <a:avLst>
                <a:gd name="adj" fmla="val 19427"/>
                <a:gd name="vf" fmla="val 115470"/>
              </a:avLst>
            </a:prstGeom>
            <a:grp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46" name="Rectangle 45"/>
            <p:cNvSpPr/>
            <p:nvPr/>
          </p:nvSpPr>
          <p:spPr>
            <a:xfrm>
              <a:off x="6433074" y="3501008"/>
              <a:ext cx="1021204" cy="1077218"/>
            </a:xfrm>
            <a:prstGeom prst="rect">
              <a:avLst/>
            </a:prstGeom>
            <a:grpFill/>
          </p:spPr>
          <p:txBody>
            <a:bodyPr wrap="square">
              <a:spAutoFit/>
            </a:bodyPr>
            <a:lstStyle/>
            <a:p>
              <a:pPr algn="ctr"/>
              <a:r>
                <a:rPr lang="en-CA" sz="2800" dirty="0">
                  <a:solidFill>
                    <a:schemeClr val="bg1"/>
                  </a:solidFill>
                  <a:latin typeface="Avenir Book"/>
                </a:rPr>
                <a:t>7</a:t>
              </a:r>
              <a:r>
                <a:rPr lang="en-CA" sz="2800" dirty="0" smtClean="0">
                  <a:solidFill>
                    <a:schemeClr val="bg1"/>
                  </a:solidFill>
                  <a:latin typeface="Avenir Book"/>
                </a:rPr>
                <a:t>% </a:t>
              </a:r>
            </a:p>
            <a:p>
              <a:pPr algn="ctr"/>
              <a:r>
                <a:rPr lang="en-CA" sz="900" dirty="0" smtClean="0">
                  <a:solidFill>
                    <a:schemeClr val="bg1"/>
                  </a:solidFill>
                  <a:latin typeface="Avenir Book"/>
                </a:rPr>
                <a:t>of revenue in payment transaction costs</a:t>
              </a:r>
            </a:p>
          </p:txBody>
        </p:sp>
      </p:grpSp>
      <p:sp>
        <p:nvSpPr>
          <p:cNvPr id="47" name="Hexagon 46"/>
          <p:cNvSpPr/>
          <p:nvPr/>
        </p:nvSpPr>
        <p:spPr bwMode="auto">
          <a:xfrm>
            <a:off x="7464981" y="4365104"/>
            <a:ext cx="1211475" cy="1224936"/>
          </a:xfrm>
          <a:prstGeom prst="hexagon">
            <a:avLst>
              <a:gd name="adj" fmla="val 19427"/>
              <a:gd name="vf" fmla="val 115470"/>
            </a:avLst>
          </a:prstGeom>
          <a:solidFill>
            <a:schemeClr val="bg1">
              <a:lumMod val="65000"/>
              <a:alpha val="73000"/>
            </a:scheme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48" name="Hexagon 47"/>
          <p:cNvSpPr/>
          <p:nvPr/>
        </p:nvSpPr>
        <p:spPr bwMode="auto">
          <a:xfrm>
            <a:off x="6384861" y="5085184"/>
            <a:ext cx="1211475" cy="1224936"/>
          </a:xfrm>
          <a:prstGeom prst="hexagon">
            <a:avLst>
              <a:gd name="adj" fmla="val 19427"/>
              <a:gd name="vf" fmla="val 115470"/>
            </a:avLst>
          </a:prstGeom>
          <a:solidFill>
            <a:srgbClr val="0D7195">
              <a:alpha val="73000"/>
            </a:srgb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49" name="Hexagon 48"/>
          <p:cNvSpPr/>
          <p:nvPr/>
        </p:nvSpPr>
        <p:spPr bwMode="auto">
          <a:xfrm>
            <a:off x="6372200" y="3645024"/>
            <a:ext cx="1224136" cy="1224136"/>
          </a:xfrm>
          <a:prstGeom prst="hexagon">
            <a:avLst>
              <a:gd name="adj" fmla="val 19427"/>
              <a:gd name="vf" fmla="val 115470"/>
            </a:avLst>
          </a:prstGeom>
          <a:solidFill>
            <a:schemeClr val="bg1">
              <a:lumMod val="65000"/>
              <a:alpha val="73000"/>
            </a:scheme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grpSp>
        <p:nvGrpSpPr>
          <p:cNvPr id="54" name="Group 53"/>
          <p:cNvGrpSpPr/>
          <p:nvPr/>
        </p:nvGrpSpPr>
        <p:grpSpPr>
          <a:xfrm>
            <a:off x="2627784" y="4149080"/>
            <a:ext cx="1637984" cy="1656184"/>
            <a:chOff x="6091234" y="3212976"/>
            <a:chExt cx="1637984" cy="1656184"/>
          </a:xfrm>
          <a:solidFill>
            <a:srgbClr val="0D7195"/>
          </a:solidFill>
        </p:grpSpPr>
        <p:sp>
          <p:nvSpPr>
            <p:cNvPr id="55" name="Hexagon 54"/>
            <p:cNvSpPr/>
            <p:nvPr/>
          </p:nvSpPr>
          <p:spPr bwMode="auto">
            <a:xfrm>
              <a:off x="6091234" y="3212976"/>
              <a:ext cx="1637984" cy="1656184"/>
            </a:xfrm>
            <a:prstGeom prst="hexagon">
              <a:avLst>
                <a:gd name="adj" fmla="val 19427"/>
                <a:gd name="vf" fmla="val 115470"/>
              </a:avLst>
            </a:prstGeom>
            <a:grp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56" name="Rectangle 55"/>
            <p:cNvSpPr/>
            <p:nvPr/>
          </p:nvSpPr>
          <p:spPr>
            <a:xfrm>
              <a:off x="6433074" y="3501008"/>
              <a:ext cx="1021204" cy="1077218"/>
            </a:xfrm>
            <a:prstGeom prst="rect">
              <a:avLst/>
            </a:prstGeom>
            <a:grpFill/>
          </p:spPr>
          <p:txBody>
            <a:bodyPr wrap="square">
              <a:spAutoFit/>
            </a:bodyPr>
            <a:lstStyle/>
            <a:p>
              <a:pPr algn="ctr"/>
              <a:r>
                <a:rPr lang="en-CA" sz="2800" dirty="0" smtClean="0">
                  <a:solidFill>
                    <a:schemeClr val="bg1"/>
                  </a:solidFill>
                  <a:latin typeface="Avenir Book"/>
                </a:rPr>
                <a:t>30% </a:t>
              </a:r>
              <a:r>
                <a:rPr lang="en-CA" sz="900" dirty="0" smtClean="0">
                  <a:solidFill>
                    <a:schemeClr val="bg1"/>
                  </a:solidFill>
                  <a:latin typeface="Avenir Book"/>
                </a:rPr>
                <a:t>of revenue in payment transaction costs</a:t>
              </a:r>
            </a:p>
          </p:txBody>
        </p:sp>
      </p:grpSp>
      <p:sp>
        <p:nvSpPr>
          <p:cNvPr id="57" name="Hexagon 56"/>
          <p:cNvSpPr/>
          <p:nvPr/>
        </p:nvSpPr>
        <p:spPr bwMode="auto">
          <a:xfrm>
            <a:off x="467544" y="4364304"/>
            <a:ext cx="1211475" cy="1224936"/>
          </a:xfrm>
          <a:prstGeom prst="hexagon">
            <a:avLst>
              <a:gd name="adj" fmla="val 19427"/>
              <a:gd name="vf" fmla="val 115470"/>
            </a:avLst>
          </a:prstGeom>
          <a:solidFill>
            <a:schemeClr val="bg1">
              <a:lumMod val="65000"/>
              <a:alpha val="73000"/>
            </a:scheme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58" name="Hexagon 57"/>
          <p:cNvSpPr/>
          <p:nvPr/>
        </p:nvSpPr>
        <p:spPr bwMode="auto">
          <a:xfrm>
            <a:off x="1547664" y="5084384"/>
            <a:ext cx="1211475" cy="1224936"/>
          </a:xfrm>
          <a:prstGeom prst="hexagon">
            <a:avLst>
              <a:gd name="adj" fmla="val 19427"/>
              <a:gd name="vf" fmla="val 115470"/>
            </a:avLst>
          </a:prstGeom>
          <a:solidFill>
            <a:srgbClr val="0D7195">
              <a:alpha val="73000"/>
            </a:srgb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59" name="Hexagon 58"/>
          <p:cNvSpPr/>
          <p:nvPr/>
        </p:nvSpPr>
        <p:spPr bwMode="auto">
          <a:xfrm>
            <a:off x="1547664" y="3645024"/>
            <a:ext cx="1224136" cy="1224136"/>
          </a:xfrm>
          <a:prstGeom prst="hexagon">
            <a:avLst>
              <a:gd name="adj" fmla="val 19427"/>
              <a:gd name="vf" fmla="val 115470"/>
            </a:avLst>
          </a:prstGeom>
          <a:solidFill>
            <a:schemeClr val="bg1">
              <a:lumMod val="65000"/>
              <a:alpha val="73000"/>
            </a:schemeClr>
          </a:solidFill>
          <a:ln w="22225" cap="rnd" cmpd="sng" algn="ctr">
            <a:noFill/>
            <a:prstDash val="solid"/>
            <a:round/>
            <a:headEnd type="none" w="med" len="med"/>
            <a:tailEnd type="none" w="med" len="med"/>
          </a:ln>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60" name="Rectangle 59"/>
          <p:cNvSpPr/>
          <p:nvPr/>
        </p:nvSpPr>
        <p:spPr>
          <a:xfrm>
            <a:off x="1691680" y="3935958"/>
            <a:ext cx="936104" cy="1077218"/>
          </a:xfrm>
          <a:prstGeom prst="rect">
            <a:avLst/>
          </a:prstGeom>
        </p:spPr>
        <p:txBody>
          <a:bodyPr wrap="square">
            <a:spAutoFit/>
          </a:bodyPr>
          <a:lstStyle/>
          <a:p>
            <a:pPr algn="ctr"/>
            <a:r>
              <a:rPr lang="en-CA" sz="700" b="1" dirty="0" smtClean="0">
                <a:latin typeface="Avenir"/>
              </a:rPr>
              <a:t>Cumbersome payment process during a gaming experience; not conducive to purchasing</a:t>
            </a:r>
            <a:endParaRPr lang="en-US" sz="700" b="1" dirty="0">
              <a:latin typeface="Avenir Book"/>
            </a:endParaRPr>
          </a:p>
          <a:p>
            <a:endParaRPr lang="en-CA" sz="1100" dirty="0">
              <a:latin typeface="Avenir Book"/>
            </a:endParaRPr>
          </a:p>
          <a:p>
            <a:r>
              <a:rPr lang="en-CA" sz="1100" dirty="0">
                <a:latin typeface="Avenir Book"/>
              </a:rPr>
              <a:t> </a:t>
            </a:r>
            <a:endParaRPr lang="en-CA" sz="1100" dirty="0">
              <a:solidFill>
                <a:schemeClr val="accent1">
                  <a:lumMod val="75000"/>
                </a:schemeClr>
              </a:solidFill>
              <a:latin typeface="Avenir Book"/>
            </a:endParaRPr>
          </a:p>
        </p:txBody>
      </p:sp>
      <p:pic>
        <p:nvPicPr>
          <p:cNvPr id="1026" name="Picture 2" descr="Image result for steam gaming platfor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168" y="1700808"/>
            <a:ext cx="690464" cy="505261"/>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a:xfrm>
            <a:off x="1259632" y="1674530"/>
            <a:ext cx="3024336" cy="746358"/>
          </a:xfrm>
          <a:prstGeom prst="rect">
            <a:avLst/>
          </a:prstGeom>
        </p:spPr>
        <p:txBody>
          <a:bodyPr wrap="square">
            <a:spAutoFit/>
          </a:bodyPr>
          <a:lstStyle/>
          <a:p>
            <a:pPr marL="171450" indent="-171450">
              <a:buFont typeface="Arial" panose="020B0604020202020204" pitchFamily="34" charset="0"/>
              <a:buChar char="•"/>
            </a:pPr>
            <a:r>
              <a:rPr lang="en-CA" sz="800" dirty="0" smtClean="0">
                <a:latin typeface="Avenir"/>
              </a:rPr>
              <a:t>125 million accounts</a:t>
            </a:r>
          </a:p>
          <a:p>
            <a:pPr marL="171450" indent="-171450">
              <a:buFont typeface="Arial" panose="020B0604020202020204" pitchFamily="34" charset="0"/>
              <a:buChar char="•"/>
            </a:pPr>
            <a:r>
              <a:rPr lang="en-CA" sz="800" dirty="0"/>
              <a:t>M</a:t>
            </a:r>
            <a:r>
              <a:rPr lang="en-CA" sz="800" dirty="0" smtClean="0"/>
              <a:t>ost profitable company per employee in the U.S. 2011 (Newell)</a:t>
            </a:r>
          </a:p>
          <a:p>
            <a:pPr marL="171450" indent="-171450">
              <a:buFont typeface="Arial" panose="020B0604020202020204" pitchFamily="34" charset="0"/>
              <a:buChar char="•"/>
            </a:pPr>
            <a:r>
              <a:rPr lang="en-CA" sz="800" dirty="0" smtClean="0">
                <a:latin typeface="Avenir"/>
              </a:rPr>
              <a:t>Revenue estimated at 3.5billion in 2016</a:t>
            </a:r>
          </a:p>
          <a:p>
            <a:pPr algn="ctr"/>
            <a:endParaRPr lang="en-CA" sz="1050" dirty="0" smtClean="0">
              <a:latin typeface="Avenir Book"/>
            </a:endParaRPr>
          </a:p>
        </p:txBody>
      </p:sp>
      <p:cxnSp>
        <p:nvCxnSpPr>
          <p:cNvPr id="28" name="Straight Arrow Connector 27"/>
          <p:cNvCxnSpPr/>
          <p:nvPr/>
        </p:nvCxnSpPr>
        <p:spPr bwMode="auto">
          <a:xfrm>
            <a:off x="2267744" y="2996952"/>
            <a:ext cx="0" cy="144016"/>
          </a:xfrm>
          <a:prstGeom prst="straightConnector1">
            <a:avLst/>
          </a:prstGeom>
          <a:ln>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29" name="Rectangle 28"/>
          <p:cNvSpPr/>
          <p:nvPr/>
        </p:nvSpPr>
        <p:spPr>
          <a:xfrm>
            <a:off x="611560" y="4670266"/>
            <a:ext cx="936104" cy="630942"/>
          </a:xfrm>
          <a:prstGeom prst="rect">
            <a:avLst/>
          </a:prstGeom>
        </p:spPr>
        <p:txBody>
          <a:bodyPr wrap="square">
            <a:spAutoFit/>
          </a:bodyPr>
          <a:lstStyle/>
          <a:p>
            <a:pPr algn="ctr"/>
            <a:r>
              <a:rPr lang="en-CA" sz="700" b="1" dirty="0" smtClean="0">
                <a:latin typeface="Avenir"/>
              </a:rPr>
              <a:t>Not all countries have access to iTunes or </a:t>
            </a:r>
            <a:r>
              <a:rPr lang="en-CA" sz="700" b="1" dirty="0" err="1" smtClean="0">
                <a:latin typeface="Avenir"/>
              </a:rPr>
              <a:t>GooglePay</a:t>
            </a:r>
            <a:r>
              <a:rPr lang="en-CA" sz="700" b="1" dirty="0" smtClean="0">
                <a:latin typeface="Avenir"/>
              </a:rPr>
              <a:t> features</a:t>
            </a:r>
            <a:endParaRPr lang="en-CA" sz="1100" dirty="0">
              <a:solidFill>
                <a:schemeClr val="accent1">
                  <a:lumMod val="75000"/>
                </a:schemeClr>
              </a:solidFill>
              <a:latin typeface="Avenir Book"/>
            </a:endParaRPr>
          </a:p>
        </p:txBody>
      </p:sp>
      <p:sp>
        <p:nvSpPr>
          <p:cNvPr id="31" name="Rectangle 30"/>
          <p:cNvSpPr/>
          <p:nvPr/>
        </p:nvSpPr>
        <p:spPr>
          <a:xfrm>
            <a:off x="1691680" y="5283205"/>
            <a:ext cx="936104" cy="954107"/>
          </a:xfrm>
          <a:prstGeom prst="rect">
            <a:avLst/>
          </a:prstGeom>
        </p:spPr>
        <p:txBody>
          <a:bodyPr wrap="square">
            <a:spAutoFit/>
          </a:bodyPr>
          <a:lstStyle/>
          <a:p>
            <a:pPr algn="ctr"/>
            <a:r>
              <a:rPr lang="en-CA" sz="700" b="1" dirty="0" smtClean="0">
                <a:solidFill>
                  <a:schemeClr val="bg1"/>
                </a:solidFill>
                <a:latin typeface="Avenir"/>
              </a:rPr>
              <a:t>Game developer has no way of verifying how many sales were made; lack of trust for Google/iTunes/</a:t>
            </a:r>
          </a:p>
          <a:p>
            <a:pPr algn="ctr"/>
            <a:r>
              <a:rPr lang="en-CA" sz="700" b="1" dirty="0" smtClean="0">
                <a:solidFill>
                  <a:schemeClr val="bg1"/>
                </a:solidFill>
                <a:latin typeface="Avenir"/>
              </a:rPr>
              <a:t>Steam</a:t>
            </a:r>
            <a:endParaRPr lang="en-CA" sz="1100" dirty="0">
              <a:solidFill>
                <a:schemeClr val="bg1"/>
              </a:solidFill>
              <a:latin typeface="Avenir Book"/>
            </a:endParaRPr>
          </a:p>
        </p:txBody>
      </p:sp>
      <p:sp>
        <p:nvSpPr>
          <p:cNvPr id="33" name="Rectangle 32"/>
          <p:cNvSpPr/>
          <p:nvPr/>
        </p:nvSpPr>
        <p:spPr>
          <a:xfrm>
            <a:off x="6516216" y="5301208"/>
            <a:ext cx="936104" cy="738664"/>
          </a:xfrm>
          <a:prstGeom prst="rect">
            <a:avLst/>
          </a:prstGeom>
        </p:spPr>
        <p:txBody>
          <a:bodyPr wrap="square">
            <a:spAutoFit/>
          </a:bodyPr>
          <a:lstStyle/>
          <a:p>
            <a:pPr algn="ctr"/>
            <a:r>
              <a:rPr lang="en-CA" sz="700" b="1" dirty="0" smtClean="0">
                <a:solidFill>
                  <a:schemeClr val="bg1"/>
                </a:solidFill>
                <a:latin typeface="Avenir"/>
              </a:rPr>
              <a:t>Complete transparency in all transactions due to </a:t>
            </a:r>
            <a:r>
              <a:rPr lang="en-CA" sz="700" b="1" dirty="0" err="1" smtClean="0">
                <a:solidFill>
                  <a:schemeClr val="bg1"/>
                </a:solidFill>
                <a:latin typeface="Avenir"/>
              </a:rPr>
              <a:t>blockchain</a:t>
            </a:r>
            <a:r>
              <a:rPr lang="en-CA" sz="700" b="1" dirty="0" smtClean="0">
                <a:solidFill>
                  <a:schemeClr val="bg1"/>
                </a:solidFill>
                <a:latin typeface="Avenir"/>
              </a:rPr>
              <a:t> technology.</a:t>
            </a:r>
            <a:endParaRPr lang="en-CA" sz="1100" dirty="0">
              <a:solidFill>
                <a:schemeClr val="bg1"/>
              </a:solidFill>
              <a:latin typeface="Avenir Book"/>
            </a:endParaRPr>
          </a:p>
        </p:txBody>
      </p:sp>
      <p:sp>
        <p:nvSpPr>
          <p:cNvPr id="34" name="Rectangle 33"/>
          <p:cNvSpPr/>
          <p:nvPr/>
        </p:nvSpPr>
        <p:spPr>
          <a:xfrm>
            <a:off x="6516216" y="3933056"/>
            <a:ext cx="936104" cy="630942"/>
          </a:xfrm>
          <a:prstGeom prst="rect">
            <a:avLst/>
          </a:prstGeom>
        </p:spPr>
        <p:txBody>
          <a:bodyPr wrap="square">
            <a:spAutoFit/>
          </a:bodyPr>
          <a:lstStyle/>
          <a:p>
            <a:pPr algn="ctr"/>
            <a:r>
              <a:rPr lang="en-CA" sz="700" b="1" dirty="0" smtClean="0">
                <a:latin typeface="Avenir"/>
              </a:rPr>
              <a:t>Making a purchase in –game is a seamless and quick process,</a:t>
            </a:r>
            <a:endParaRPr lang="en-CA" sz="1100" dirty="0">
              <a:solidFill>
                <a:schemeClr val="tx1"/>
              </a:solidFill>
              <a:latin typeface="Avenir Book"/>
            </a:endParaRPr>
          </a:p>
        </p:txBody>
      </p:sp>
      <p:sp>
        <p:nvSpPr>
          <p:cNvPr id="35" name="Rectangle 34"/>
          <p:cNvSpPr/>
          <p:nvPr/>
        </p:nvSpPr>
        <p:spPr>
          <a:xfrm>
            <a:off x="7596336" y="4777407"/>
            <a:ext cx="936104" cy="415498"/>
          </a:xfrm>
          <a:prstGeom prst="rect">
            <a:avLst/>
          </a:prstGeom>
        </p:spPr>
        <p:txBody>
          <a:bodyPr wrap="square">
            <a:spAutoFit/>
          </a:bodyPr>
          <a:lstStyle/>
          <a:p>
            <a:pPr algn="ctr"/>
            <a:r>
              <a:rPr lang="en-CA" sz="700" b="1" dirty="0" smtClean="0">
                <a:latin typeface="Avenir"/>
              </a:rPr>
              <a:t>Accessible to anyone with </a:t>
            </a:r>
            <a:r>
              <a:rPr lang="en-CA" sz="700" b="1" dirty="0" err="1" smtClean="0">
                <a:latin typeface="Avenir"/>
              </a:rPr>
              <a:t>wifi</a:t>
            </a:r>
            <a:r>
              <a:rPr lang="en-CA" sz="700" b="1" dirty="0" smtClean="0">
                <a:latin typeface="Avenir"/>
              </a:rPr>
              <a:t> connection</a:t>
            </a:r>
            <a:endParaRPr lang="en-CA" sz="1100" dirty="0">
              <a:solidFill>
                <a:schemeClr val="accent1">
                  <a:lumMod val="75000"/>
                </a:schemeClr>
              </a:solidFill>
              <a:latin typeface="Avenir Book"/>
            </a:endParaRPr>
          </a:p>
        </p:txBody>
      </p:sp>
      <p:sp>
        <p:nvSpPr>
          <p:cNvPr id="36" name="Rectangle 35"/>
          <p:cNvSpPr/>
          <p:nvPr/>
        </p:nvSpPr>
        <p:spPr>
          <a:xfrm>
            <a:off x="5076056" y="1268760"/>
            <a:ext cx="3816424" cy="2077492"/>
          </a:xfrm>
          <a:prstGeom prst="rect">
            <a:avLst/>
          </a:prstGeom>
        </p:spPr>
        <p:txBody>
          <a:bodyPr wrap="square">
            <a:spAutoFit/>
          </a:bodyPr>
          <a:lstStyle/>
          <a:p>
            <a:endParaRPr lang="en-CA" sz="900" dirty="0" smtClean="0">
              <a:latin typeface="Avenir"/>
            </a:endParaRPr>
          </a:p>
          <a:p>
            <a:pPr algn="ctr"/>
            <a:r>
              <a:rPr lang="en-CA" sz="800" dirty="0" smtClean="0">
                <a:latin typeface="Avenir"/>
              </a:rPr>
              <a:t>Developer posts game onto </a:t>
            </a:r>
            <a:r>
              <a:rPr lang="en-CA" sz="800" dirty="0" err="1" smtClean="0">
                <a:solidFill>
                  <a:srgbClr val="0D7195"/>
                </a:solidFill>
                <a:latin typeface="Avenir"/>
              </a:rPr>
              <a:t>Tokenplay</a:t>
            </a:r>
            <a:r>
              <a:rPr lang="en-CA" sz="800" dirty="0">
                <a:solidFill>
                  <a:srgbClr val="0D7195"/>
                </a:solidFill>
                <a:latin typeface="Avenir"/>
              </a:rPr>
              <a:t> </a:t>
            </a:r>
            <a:r>
              <a:rPr lang="en-CA" sz="800" dirty="0" smtClean="0">
                <a:solidFill>
                  <a:srgbClr val="0D7195"/>
                </a:solidFill>
                <a:latin typeface="Avenir"/>
              </a:rPr>
              <a:t>platform</a:t>
            </a:r>
          </a:p>
          <a:p>
            <a:pPr algn="ctr"/>
            <a:endParaRPr lang="en-CA" sz="800" dirty="0" smtClean="0">
              <a:solidFill>
                <a:schemeClr val="tx1"/>
              </a:solidFill>
              <a:latin typeface="Avenir"/>
            </a:endParaRPr>
          </a:p>
          <a:p>
            <a:pPr algn="ctr"/>
            <a:endParaRPr lang="en-CA" sz="800" dirty="0" smtClean="0">
              <a:solidFill>
                <a:schemeClr val="tx1"/>
              </a:solidFill>
              <a:latin typeface="Avenir"/>
            </a:endParaRPr>
          </a:p>
          <a:p>
            <a:pPr algn="ctr"/>
            <a:r>
              <a:rPr lang="en-CA" sz="800" dirty="0" smtClean="0">
                <a:solidFill>
                  <a:schemeClr val="tx1"/>
                </a:solidFill>
                <a:latin typeface="Avenir Book"/>
              </a:rPr>
              <a:t>A gamer is able to make </a:t>
            </a:r>
            <a:r>
              <a:rPr lang="en-CA" sz="800" dirty="0" smtClean="0">
                <a:solidFill>
                  <a:srgbClr val="0D7195"/>
                </a:solidFill>
                <a:latin typeface="Avenir Book"/>
              </a:rPr>
              <a:t>payments with cryptocurrencies </a:t>
            </a:r>
            <a:r>
              <a:rPr lang="en-CA" sz="800" dirty="0" smtClean="0">
                <a:solidFill>
                  <a:schemeClr val="tx1"/>
                </a:solidFill>
                <a:latin typeface="Avenir Book"/>
              </a:rPr>
              <a:t>(“tokens”) from their digital wallet, or </a:t>
            </a:r>
            <a:r>
              <a:rPr lang="en-CA" sz="800" dirty="0" smtClean="0">
                <a:solidFill>
                  <a:srgbClr val="0D7195"/>
                </a:solidFill>
                <a:latin typeface="Avenir Book"/>
              </a:rPr>
              <a:t>purchase in-game tokens directly with their credit card</a:t>
            </a:r>
            <a:r>
              <a:rPr lang="en-CA" sz="800" dirty="0" smtClean="0">
                <a:solidFill>
                  <a:schemeClr val="tx1"/>
                </a:solidFill>
                <a:latin typeface="Avenir Book"/>
              </a:rPr>
              <a:t>. These tokens can be used to purchase in-game character upgrades or items. </a:t>
            </a:r>
          </a:p>
          <a:p>
            <a:pPr algn="ctr"/>
            <a:r>
              <a:rPr lang="en-CA" sz="800" dirty="0" smtClean="0">
                <a:solidFill>
                  <a:schemeClr val="tx1"/>
                </a:solidFill>
                <a:latin typeface="Avenir Book"/>
              </a:rPr>
              <a:t>In turn, </a:t>
            </a:r>
            <a:r>
              <a:rPr lang="en-CA" sz="800" dirty="0" smtClean="0">
                <a:solidFill>
                  <a:srgbClr val="0D7195"/>
                </a:solidFill>
                <a:latin typeface="Avenir Book"/>
              </a:rPr>
              <a:t>in-game items that the user earns by playing the game can be traded back to cryptocurrencies/fiat currency</a:t>
            </a:r>
            <a:r>
              <a:rPr lang="en-CA" sz="800" dirty="0" smtClean="0">
                <a:solidFill>
                  <a:schemeClr val="tx1"/>
                </a:solidFill>
                <a:latin typeface="Avenir Book"/>
              </a:rPr>
              <a:t>.</a:t>
            </a:r>
          </a:p>
          <a:p>
            <a:pPr algn="ctr"/>
            <a:endParaRPr lang="en-CA" sz="800" dirty="0" smtClean="0">
              <a:solidFill>
                <a:schemeClr val="tx1"/>
              </a:solidFill>
              <a:latin typeface="Avenir Book"/>
            </a:endParaRPr>
          </a:p>
          <a:p>
            <a:pPr algn="ctr"/>
            <a:endParaRPr lang="en-US" sz="800" dirty="0" smtClean="0">
              <a:solidFill>
                <a:schemeClr val="tx1"/>
              </a:solidFill>
              <a:latin typeface="Avenir Book"/>
            </a:endParaRPr>
          </a:p>
          <a:p>
            <a:pPr algn="ctr"/>
            <a:r>
              <a:rPr lang="en-CA" sz="800" dirty="0" err="1" smtClean="0">
                <a:solidFill>
                  <a:schemeClr val="tx1"/>
                </a:solidFill>
                <a:latin typeface="Avenir Book"/>
              </a:rPr>
              <a:t>Tokenplay</a:t>
            </a:r>
            <a:r>
              <a:rPr lang="en-CA" sz="800" dirty="0" smtClean="0">
                <a:solidFill>
                  <a:schemeClr val="tx1"/>
                </a:solidFill>
                <a:latin typeface="Avenir Book"/>
              </a:rPr>
              <a:t> appropriates up to 7</a:t>
            </a:r>
            <a:r>
              <a:rPr lang="en-CA" sz="800" dirty="0" smtClean="0">
                <a:solidFill>
                  <a:srgbClr val="0D7195"/>
                </a:solidFill>
                <a:latin typeface="Avenir Book"/>
              </a:rPr>
              <a:t>% of each transaction</a:t>
            </a:r>
            <a:endParaRPr lang="en-US" sz="800" dirty="0" smtClean="0">
              <a:solidFill>
                <a:srgbClr val="0D7195"/>
              </a:solidFill>
              <a:latin typeface="Avenir Book"/>
            </a:endParaRPr>
          </a:p>
          <a:p>
            <a:endParaRPr lang="en-CA" sz="800" dirty="0" smtClean="0">
              <a:latin typeface="Avenir Book"/>
            </a:endParaRPr>
          </a:p>
          <a:p>
            <a:endParaRPr lang="en-CA" sz="800" dirty="0" smtClean="0">
              <a:latin typeface="Avenir Book"/>
            </a:endParaRPr>
          </a:p>
          <a:p>
            <a:r>
              <a:rPr lang="en-CA" sz="800" dirty="0" smtClean="0">
                <a:latin typeface="Avenir Book"/>
              </a:rPr>
              <a:t> The gamer is able to </a:t>
            </a:r>
            <a:r>
              <a:rPr lang="en-CA" sz="800" dirty="0" smtClean="0">
                <a:solidFill>
                  <a:srgbClr val="0D7195"/>
                </a:solidFill>
                <a:latin typeface="Avenir Book"/>
              </a:rPr>
              <a:t>trade their tokens/cryptocurrencies and in-game items</a:t>
            </a:r>
            <a:r>
              <a:rPr lang="en-CA" sz="800" dirty="0" smtClean="0">
                <a:latin typeface="Avenir Book"/>
              </a:rPr>
              <a:t> across all the different games on the platform. </a:t>
            </a:r>
            <a:endParaRPr lang="en-CA" sz="800" dirty="0">
              <a:solidFill>
                <a:schemeClr val="accent1">
                  <a:lumMod val="75000"/>
                </a:schemeClr>
              </a:solidFill>
              <a:latin typeface="Avenir Book"/>
            </a:endParaRPr>
          </a:p>
        </p:txBody>
      </p:sp>
      <p:cxnSp>
        <p:nvCxnSpPr>
          <p:cNvPr id="38" name="Straight Arrow Connector 37"/>
          <p:cNvCxnSpPr/>
          <p:nvPr/>
        </p:nvCxnSpPr>
        <p:spPr bwMode="auto">
          <a:xfrm>
            <a:off x="7020272" y="1628800"/>
            <a:ext cx="0" cy="144016"/>
          </a:xfrm>
          <a:prstGeom prst="straightConnector1">
            <a:avLst/>
          </a:prstGeom>
          <a:ln>
            <a:headEnd type="none" w="med" len="med"/>
            <a:tailEnd type="arrow"/>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bwMode="auto">
          <a:xfrm>
            <a:off x="7020272" y="2492896"/>
            <a:ext cx="0" cy="144016"/>
          </a:xfrm>
          <a:prstGeom prst="straightConnector1">
            <a:avLst/>
          </a:prstGeom>
          <a:ln>
            <a:headEnd type="none" w="med" len="med"/>
            <a:tailEnd type="arrow"/>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bwMode="auto">
          <a:xfrm>
            <a:off x="7020272" y="2852936"/>
            <a:ext cx="0" cy="144016"/>
          </a:xfrm>
          <a:prstGeom prst="straightConnector1">
            <a:avLst/>
          </a:prstGeom>
          <a:ln>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41" name="Line 3"/>
          <p:cNvSpPr>
            <a:spLocks noChangeShapeType="1"/>
          </p:cNvSpPr>
          <p:nvPr/>
        </p:nvSpPr>
        <p:spPr bwMode="auto">
          <a:xfrm flipH="1">
            <a:off x="4572000" y="1412776"/>
            <a:ext cx="0" cy="5112568"/>
          </a:xfrm>
          <a:prstGeom prst="line">
            <a:avLst/>
          </a:prstGeom>
          <a:ln>
            <a:prstDash val="sysDash"/>
            <a:headEnd/>
            <a:tailEnd/>
          </a:ln>
          <a:extLst/>
        </p:spPr>
        <p:style>
          <a:lnRef idx="1">
            <a:schemeClr val="accent4"/>
          </a:lnRef>
          <a:fillRef idx="0">
            <a:schemeClr val="accent4"/>
          </a:fillRef>
          <a:effectRef idx="0">
            <a:schemeClr val="accent4"/>
          </a:effectRef>
          <a:fontRef idx="minor">
            <a:schemeClr val="tx1"/>
          </a:fontRef>
        </p:style>
        <p:txBody>
          <a:bodyPr lIns="45719" tIns="45719" rIns="45719" bIns="45719"/>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de-DE" altLang="de-DE"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2"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err="1" smtClean="0">
                <a:solidFill>
                  <a:srgbClr val="0D7195"/>
                </a:solidFill>
                <a:latin typeface="Avenir Next Medium" charset="0"/>
                <a:ea typeface="Avenir Next Medium" charset="0"/>
                <a:cs typeface="Avenir Next Medium" charset="0"/>
              </a:rPr>
              <a:t>Tokenplay</a:t>
            </a:r>
            <a:r>
              <a:rPr lang="en-US" altLang="de-DE" sz="2000" b="1" dirty="0" smtClean="0">
                <a:solidFill>
                  <a:srgbClr val="0D7195"/>
                </a:solidFill>
                <a:latin typeface="Avenir Next Medium" charset="0"/>
                <a:ea typeface="Avenir Next Medium" charset="0"/>
                <a:cs typeface="Avenir Next Medium" charset="0"/>
              </a:rPr>
              <a:t> Advantage</a:t>
            </a:r>
            <a:endParaRPr lang="en-US" altLang="de-DE" sz="2000" b="1" dirty="0">
              <a:solidFill>
                <a:srgbClr val="0D7195"/>
              </a:solidFill>
              <a:latin typeface="Avenir Next Medium" charset="0"/>
              <a:ea typeface="Avenir Next Medium" charset="0"/>
              <a:cs typeface="Avenir Next Medium" charset="0"/>
            </a:endParaRPr>
          </a:p>
        </p:txBody>
      </p:sp>
      <p:sp>
        <p:nvSpPr>
          <p:cNvPr id="43" name="Line 5"/>
          <p:cNvSpPr>
            <a:spLocks noChangeShapeType="1"/>
          </p:cNvSpPr>
          <p:nvPr/>
        </p:nvSpPr>
        <p:spPr bwMode="auto">
          <a:xfrm>
            <a:off x="477589" y="692696"/>
            <a:ext cx="2654251"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3552565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pic>
        <p:nvPicPr>
          <p:cNvPr id="127" name="Picture 126"/>
          <p:cNvPicPr>
            <a:picLocks noChangeAspect="1"/>
          </p:cNvPicPr>
          <p:nvPr/>
        </p:nvPicPr>
        <p:blipFill rotWithShape="1">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brightnessContrast bright="-40000" contrast="-20000"/>
                    </a14:imgEffect>
                  </a14:imgLayer>
                </a14:imgProps>
              </a:ext>
              <a:ext uri="{28A0092B-C50C-407E-A947-70E740481C1C}">
                <a14:useLocalDpi xmlns:a14="http://schemas.microsoft.com/office/drawing/2010/main"/>
              </a:ext>
            </a:extLst>
          </a:blip>
          <a:srcRect l="37062" t="8210" r="47010" b="9249"/>
          <a:stretch/>
        </p:blipFill>
        <p:spPr>
          <a:xfrm>
            <a:off x="5732060" y="-143272"/>
            <a:ext cx="3448452" cy="7100664"/>
          </a:xfrm>
          <a:prstGeom prst="rect">
            <a:avLst/>
          </a:prstGeom>
        </p:spPr>
      </p:pic>
      <p:sp>
        <p:nvSpPr>
          <p:cNvPr id="36" name="Rectangle 35"/>
          <p:cNvSpPr/>
          <p:nvPr/>
        </p:nvSpPr>
        <p:spPr>
          <a:xfrm>
            <a:off x="395536" y="116632"/>
            <a:ext cx="4608512" cy="2616101"/>
          </a:xfrm>
          <a:prstGeom prst="rect">
            <a:avLst/>
          </a:prstGeom>
        </p:spPr>
        <p:txBody>
          <a:bodyPr wrap="square">
            <a:spAutoFit/>
          </a:bodyPr>
          <a:lstStyle/>
          <a:p>
            <a:endParaRPr lang="en-CA" sz="900" dirty="0" smtClean="0">
              <a:solidFill>
                <a:srgbClr val="0D7195"/>
              </a:solidFill>
              <a:latin typeface="Avenir Book"/>
            </a:endParaRPr>
          </a:p>
          <a:p>
            <a:pPr lvl="0"/>
            <a:r>
              <a:rPr lang="en-US" sz="2000" b="1" dirty="0" smtClean="0">
                <a:solidFill>
                  <a:srgbClr val="0D7195"/>
                </a:solidFill>
                <a:latin typeface="Avenir Book"/>
              </a:rPr>
              <a:t>All </a:t>
            </a:r>
            <a:r>
              <a:rPr lang="en-US" sz="2000" b="1" dirty="0">
                <a:solidFill>
                  <a:srgbClr val="0D7195"/>
                </a:solidFill>
                <a:latin typeface="Avenir Book"/>
              </a:rPr>
              <a:t>games </a:t>
            </a:r>
            <a:r>
              <a:rPr lang="en-US" sz="2000" b="1" dirty="0" smtClean="0">
                <a:solidFill>
                  <a:srgbClr val="0D7195"/>
                </a:solidFill>
                <a:latin typeface="Avenir Book"/>
              </a:rPr>
              <a:t>will be </a:t>
            </a:r>
            <a:r>
              <a:rPr lang="en-US" sz="2000" b="1" dirty="0">
                <a:solidFill>
                  <a:srgbClr val="0D7195"/>
                </a:solidFill>
                <a:latin typeface="Avenir Book"/>
              </a:rPr>
              <a:t>linkable </a:t>
            </a:r>
            <a:r>
              <a:rPr lang="en-US" sz="2000" b="1" dirty="0" smtClean="0">
                <a:solidFill>
                  <a:srgbClr val="0D7195"/>
                </a:solidFill>
                <a:latin typeface="Avenir Book"/>
              </a:rPr>
              <a:t>and all </a:t>
            </a:r>
            <a:r>
              <a:rPr lang="en-US" sz="2000" b="1" dirty="0">
                <a:solidFill>
                  <a:srgbClr val="0D7195"/>
                </a:solidFill>
                <a:latin typeface="Avenir Book"/>
              </a:rPr>
              <a:t>games’ in-game credits can be exchanged with each other</a:t>
            </a:r>
            <a:r>
              <a:rPr lang="en-US" b="1" dirty="0" smtClean="0">
                <a:solidFill>
                  <a:srgbClr val="0D7195"/>
                </a:solidFill>
                <a:latin typeface="Avenir Book"/>
              </a:rPr>
              <a:t>.</a:t>
            </a:r>
          </a:p>
          <a:p>
            <a:pPr lvl="0"/>
            <a:endParaRPr lang="en-US" b="1" dirty="0">
              <a:latin typeface="Avenir Book"/>
            </a:endParaRPr>
          </a:p>
          <a:p>
            <a:pPr marL="171450" lvl="0" indent="-171450" algn="ctr">
              <a:buFont typeface="Arial" panose="020B0604020202020204" pitchFamily="34" charset="0"/>
              <a:buChar char="•"/>
            </a:pPr>
            <a:endParaRPr lang="en-CA" sz="1000" dirty="0" smtClean="0">
              <a:latin typeface="Avenir Book"/>
            </a:endParaRPr>
          </a:p>
          <a:p>
            <a:pPr marL="171450" lvl="0" indent="-171450" algn="ctr">
              <a:buFont typeface="Arial" panose="020B0604020202020204" pitchFamily="34" charset="0"/>
              <a:buChar char="•"/>
            </a:pPr>
            <a:endParaRPr lang="en-CA" sz="1000" dirty="0">
              <a:latin typeface="Avenir Book"/>
            </a:endParaRPr>
          </a:p>
          <a:p>
            <a:pPr marL="171450" lvl="0" indent="-171450" algn="ctr">
              <a:buFont typeface="Arial" panose="020B0604020202020204" pitchFamily="34" charset="0"/>
              <a:buChar char="•"/>
            </a:pPr>
            <a:endParaRPr lang="en-CA" sz="1000" dirty="0" smtClean="0">
              <a:latin typeface="Avenir Book"/>
            </a:endParaRPr>
          </a:p>
          <a:p>
            <a:pPr lvl="0"/>
            <a:r>
              <a:rPr lang="en-US" sz="1200" b="1" dirty="0" smtClean="0">
                <a:latin typeface="Avenir Book"/>
              </a:rPr>
              <a:t>There </a:t>
            </a:r>
            <a:r>
              <a:rPr lang="en-US" sz="1200" b="1" dirty="0">
                <a:latin typeface="Avenir Book"/>
              </a:rPr>
              <a:t>will be a </a:t>
            </a:r>
            <a:r>
              <a:rPr lang="en-US" sz="1200" b="1" dirty="0">
                <a:solidFill>
                  <a:srgbClr val="0D7195"/>
                </a:solidFill>
                <a:latin typeface="Avenir Book"/>
              </a:rPr>
              <a:t>universal e-wallet </a:t>
            </a:r>
            <a:r>
              <a:rPr lang="en-US" sz="1200" b="1" dirty="0">
                <a:latin typeface="Avenir Book"/>
              </a:rPr>
              <a:t>available for the gamers and the platform will automatically detect the e-wallet once it is integrated into a publisher’s game.</a:t>
            </a:r>
          </a:p>
          <a:p>
            <a:endParaRPr lang="en-CA" sz="1100" dirty="0" smtClean="0">
              <a:latin typeface="Avenir"/>
            </a:endParaRPr>
          </a:p>
        </p:txBody>
      </p:sp>
      <p:pic>
        <p:nvPicPr>
          <p:cNvPr id="1028" name="Picture 4" descr="Image result for swo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9872" y="3150840"/>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holywellswimmingclub.co.uk/wp-content/uploads/2017/03/crystal-2.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59632" y="3294856"/>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827584" y="3726904"/>
            <a:ext cx="864096" cy="369332"/>
          </a:xfrm>
          <a:prstGeom prst="rect">
            <a:avLst/>
          </a:prstGeom>
        </p:spPr>
        <p:txBody>
          <a:bodyPr wrap="square">
            <a:spAutoFit/>
          </a:bodyPr>
          <a:lstStyle/>
          <a:p>
            <a:endParaRPr lang="en-CA" sz="900" dirty="0" smtClean="0">
              <a:latin typeface="Avenir"/>
            </a:endParaRPr>
          </a:p>
          <a:p>
            <a:pPr algn="ctr"/>
            <a:r>
              <a:rPr lang="en-CA" sz="900" dirty="0" smtClean="0">
                <a:latin typeface="Avenir"/>
              </a:rPr>
              <a:t>Game A</a:t>
            </a:r>
            <a:endParaRPr lang="en-CA" sz="1050" dirty="0" smtClean="0">
              <a:latin typeface="Avenir Book"/>
            </a:endParaRPr>
          </a:p>
        </p:txBody>
      </p:sp>
      <p:sp>
        <p:nvSpPr>
          <p:cNvPr id="42" name="Rectangle 41"/>
          <p:cNvSpPr/>
          <p:nvPr/>
        </p:nvSpPr>
        <p:spPr>
          <a:xfrm>
            <a:off x="3419872" y="3654896"/>
            <a:ext cx="864096" cy="369332"/>
          </a:xfrm>
          <a:prstGeom prst="rect">
            <a:avLst/>
          </a:prstGeom>
        </p:spPr>
        <p:txBody>
          <a:bodyPr wrap="square">
            <a:spAutoFit/>
          </a:bodyPr>
          <a:lstStyle/>
          <a:p>
            <a:endParaRPr lang="en-CA" sz="900" dirty="0" smtClean="0">
              <a:latin typeface="Avenir"/>
            </a:endParaRPr>
          </a:p>
          <a:p>
            <a:pPr algn="ctr"/>
            <a:r>
              <a:rPr lang="en-CA" sz="900" dirty="0" smtClean="0">
                <a:latin typeface="Avenir"/>
              </a:rPr>
              <a:t>Game B</a:t>
            </a:r>
            <a:endParaRPr lang="en-CA" sz="1050" dirty="0" smtClean="0">
              <a:latin typeface="Avenir Book"/>
            </a:endParaRPr>
          </a:p>
        </p:txBody>
      </p:sp>
      <p:pic>
        <p:nvPicPr>
          <p:cNvPr id="1030" name="Picture 6" descr="Image result for crypto coi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52" b="50318"/>
          <a:stretch/>
        </p:blipFill>
        <p:spPr bwMode="auto">
          <a:xfrm>
            <a:off x="2627784" y="4446984"/>
            <a:ext cx="506755"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rypto coi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8899" t="50676"/>
          <a:stretch/>
        </p:blipFill>
        <p:spPr bwMode="auto">
          <a:xfrm>
            <a:off x="4139952" y="3582888"/>
            <a:ext cx="441212" cy="42586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a:stCxn id="2" idx="0"/>
            <a:endCxn id="1028" idx="0"/>
          </p:cNvCxnSpPr>
          <p:nvPr/>
        </p:nvCxnSpPr>
        <p:spPr bwMode="auto">
          <a:xfrm rot="5400000" flipH="1" flipV="1">
            <a:off x="2591780" y="2106724"/>
            <a:ext cx="144016" cy="2232248"/>
          </a:xfrm>
          <a:prstGeom prst="curvedConnector3">
            <a:avLst>
              <a:gd name="adj1" fmla="val 283469"/>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61" name="Curved Connector 60"/>
          <p:cNvCxnSpPr>
            <a:stCxn id="2" idx="2"/>
            <a:endCxn id="1030" idx="1"/>
          </p:cNvCxnSpPr>
          <p:nvPr/>
        </p:nvCxnSpPr>
        <p:spPr bwMode="auto">
          <a:xfrm rot="16200000" flipH="1">
            <a:off x="1673678" y="3744906"/>
            <a:ext cx="828092" cy="1080120"/>
          </a:xfrm>
          <a:prstGeom prst="curvedConnector2">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64" name="Curved Connector 63"/>
          <p:cNvCxnSpPr>
            <a:stCxn id="1032" idx="2"/>
            <a:endCxn id="1030" idx="3"/>
          </p:cNvCxnSpPr>
          <p:nvPr/>
        </p:nvCxnSpPr>
        <p:spPr bwMode="auto">
          <a:xfrm rot="5400000">
            <a:off x="3402419" y="3740873"/>
            <a:ext cx="690260" cy="1226019"/>
          </a:xfrm>
          <a:prstGeom prst="curvedConnector2">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75" name="Curved Connector 74"/>
          <p:cNvCxnSpPr>
            <a:endCxn id="1032" idx="0"/>
          </p:cNvCxnSpPr>
          <p:nvPr/>
        </p:nvCxnSpPr>
        <p:spPr bwMode="auto">
          <a:xfrm>
            <a:off x="4067944" y="3294858"/>
            <a:ext cx="292614" cy="288030"/>
          </a:xfrm>
          <a:prstGeom prst="curvedConnector2">
            <a:avLst/>
          </a:prstGeom>
          <a:ln>
            <a:headEnd type="arrow"/>
            <a:tailEnd type="arrow"/>
          </a:ln>
        </p:spPr>
        <p:style>
          <a:lnRef idx="1">
            <a:schemeClr val="accent6"/>
          </a:lnRef>
          <a:fillRef idx="0">
            <a:schemeClr val="accent6"/>
          </a:fillRef>
          <a:effectRef idx="0">
            <a:schemeClr val="accent6"/>
          </a:effectRef>
          <a:fontRef idx="minor">
            <a:schemeClr val="tx1"/>
          </a:fontRef>
        </p:style>
      </p:cxnSp>
      <p:pic>
        <p:nvPicPr>
          <p:cNvPr id="1034" name="Picture 10" descr="Image result for crysta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83768" y="4735016"/>
            <a:ext cx="566192" cy="566192"/>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Curved Connector 85"/>
          <p:cNvCxnSpPr>
            <a:stCxn id="2" idx="2"/>
            <a:endCxn id="1034" idx="1"/>
          </p:cNvCxnSpPr>
          <p:nvPr/>
        </p:nvCxnSpPr>
        <p:spPr bwMode="auto">
          <a:xfrm rot="16200000" flipH="1">
            <a:off x="1442120" y="3976464"/>
            <a:ext cx="1147192" cy="936104"/>
          </a:xfrm>
          <a:prstGeom prst="curvedConnector2">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90" name="Curved Connector 89"/>
          <p:cNvCxnSpPr>
            <a:stCxn id="1034" idx="3"/>
            <a:endCxn id="1032" idx="2"/>
          </p:cNvCxnSpPr>
          <p:nvPr/>
        </p:nvCxnSpPr>
        <p:spPr bwMode="auto">
          <a:xfrm flipV="1">
            <a:off x="3049960" y="4008752"/>
            <a:ext cx="1310598" cy="1009360"/>
          </a:xfrm>
          <a:prstGeom prst="curvedConnector2">
            <a:avLst/>
          </a:prstGeom>
          <a:ln>
            <a:headEnd type="arrow"/>
            <a:tailEnd type="arrow"/>
          </a:ln>
        </p:spPr>
        <p:style>
          <a:lnRef idx="1">
            <a:schemeClr val="accent6"/>
          </a:lnRef>
          <a:fillRef idx="0">
            <a:schemeClr val="accent6"/>
          </a:fillRef>
          <a:effectRef idx="0">
            <a:schemeClr val="accent6"/>
          </a:effectRef>
          <a:fontRef idx="minor">
            <a:schemeClr val="tx1"/>
          </a:fontRef>
        </p:style>
      </p:cxnSp>
      <p:sp>
        <p:nvSpPr>
          <p:cNvPr id="43" name="Rectangle 42"/>
          <p:cNvSpPr/>
          <p:nvPr/>
        </p:nvSpPr>
        <p:spPr>
          <a:xfrm>
            <a:off x="2339752" y="4230960"/>
            <a:ext cx="864096" cy="230832"/>
          </a:xfrm>
          <a:prstGeom prst="rect">
            <a:avLst/>
          </a:prstGeom>
        </p:spPr>
        <p:txBody>
          <a:bodyPr wrap="square">
            <a:spAutoFit/>
          </a:bodyPr>
          <a:lstStyle/>
          <a:p>
            <a:pPr algn="ctr"/>
            <a:r>
              <a:rPr lang="en-CA" sz="900" dirty="0" smtClean="0">
                <a:latin typeface="Avenir"/>
              </a:rPr>
              <a:t>Game C</a:t>
            </a:r>
            <a:endParaRPr lang="en-CA" sz="1050" dirty="0" smtClean="0">
              <a:latin typeface="Avenir Book"/>
            </a:endParaRPr>
          </a:p>
        </p:txBody>
      </p:sp>
      <p:sp>
        <p:nvSpPr>
          <p:cNvPr id="99" name="Arc 98"/>
          <p:cNvSpPr/>
          <p:nvPr/>
        </p:nvSpPr>
        <p:spPr bwMode="auto">
          <a:xfrm>
            <a:off x="251520" y="3222848"/>
            <a:ext cx="1058416" cy="482352"/>
          </a:xfrm>
          <a:prstGeom prst="arc">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cxnSp>
        <p:nvCxnSpPr>
          <p:cNvPr id="102" name="Straight Arrow Connector 101"/>
          <p:cNvCxnSpPr>
            <a:stCxn id="99" idx="0"/>
          </p:cNvCxnSpPr>
          <p:nvPr/>
        </p:nvCxnSpPr>
        <p:spPr bwMode="auto">
          <a:xfrm flipH="1">
            <a:off x="755576" y="3222848"/>
            <a:ext cx="25152"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sp>
        <p:nvSpPr>
          <p:cNvPr id="108" name="Arc 107"/>
          <p:cNvSpPr/>
          <p:nvPr/>
        </p:nvSpPr>
        <p:spPr bwMode="auto">
          <a:xfrm rot="7174208" flipH="1">
            <a:off x="4326785" y="3698286"/>
            <a:ext cx="416425" cy="482352"/>
          </a:xfrm>
          <a:prstGeom prst="arc">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cxnSp>
        <p:nvCxnSpPr>
          <p:cNvPr id="106" name="Straight Arrow Connector 105"/>
          <p:cNvCxnSpPr>
            <a:stCxn id="108" idx="0"/>
          </p:cNvCxnSpPr>
          <p:nvPr/>
        </p:nvCxnSpPr>
        <p:spPr bwMode="auto">
          <a:xfrm flipH="1">
            <a:off x="4716016" y="4058480"/>
            <a:ext cx="28745" cy="47916"/>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sp>
        <p:nvSpPr>
          <p:cNvPr id="114" name="Rectangle 113"/>
          <p:cNvSpPr/>
          <p:nvPr/>
        </p:nvSpPr>
        <p:spPr>
          <a:xfrm>
            <a:off x="251520" y="3294856"/>
            <a:ext cx="864096" cy="253916"/>
          </a:xfrm>
          <a:prstGeom prst="rect">
            <a:avLst/>
          </a:prstGeom>
        </p:spPr>
        <p:txBody>
          <a:bodyPr wrap="square">
            <a:spAutoFit/>
          </a:bodyPr>
          <a:lstStyle/>
          <a:p>
            <a:r>
              <a:rPr lang="en-CA" sz="1050" dirty="0" smtClean="0">
                <a:latin typeface="Avenir Book"/>
              </a:rPr>
              <a:t>Game D</a:t>
            </a:r>
          </a:p>
        </p:txBody>
      </p:sp>
      <p:sp>
        <p:nvSpPr>
          <p:cNvPr id="115" name="Rectangle 114"/>
          <p:cNvSpPr/>
          <p:nvPr/>
        </p:nvSpPr>
        <p:spPr>
          <a:xfrm>
            <a:off x="4211960" y="4250412"/>
            <a:ext cx="864096" cy="523220"/>
          </a:xfrm>
          <a:prstGeom prst="rect">
            <a:avLst/>
          </a:prstGeom>
        </p:spPr>
        <p:txBody>
          <a:bodyPr wrap="square">
            <a:spAutoFit/>
          </a:bodyPr>
          <a:lstStyle/>
          <a:p>
            <a:r>
              <a:rPr lang="en-CA" sz="700" dirty="0" smtClean="0">
                <a:latin typeface="Avenir Book"/>
              </a:rPr>
              <a:t>Cryptocurrency exchange or exchange for fiat currency</a:t>
            </a:r>
          </a:p>
        </p:txBody>
      </p:sp>
      <p:sp>
        <p:nvSpPr>
          <p:cNvPr id="120" name="Rectangle 119"/>
          <p:cNvSpPr/>
          <p:nvPr/>
        </p:nvSpPr>
        <p:spPr>
          <a:xfrm>
            <a:off x="395536" y="5590981"/>
            <a:ext cx="4680520" cy="646331"/>
          </a:xfrm>
          <a:prstGeom prst="rect">
            <a:avLst/>
          </a:prstGeom>
        </p:spPr>
        <p:txBody>
          <a:bodyPr wrap="square">
            <a:spAutoFit/>
          </a:bodyPr>
          <a:lstStyle/>
          <a:p>
            <a:pPr lvl="0"/>
            <a:r>
              <a:rPr lang="en-CA" sz="1200" b="1" dirty="0" smtClean="0">
                <a:latin typeface="Avenir Book"/>
              </a:rPr>
              <a:t>Once a gamer earns credits in-game, TOKENPLAY will enable them to </a:t>
            </a:r>
            <a:r>
              <a:rPr lang="en-CA" sz="1200" b="1" dirty="0" smtClean="0">
                <a:solidFill>
                  <a:srgbClr val="0D7195"/>
                </a:solidFill>
                <a:latin typeface="Avenir Book"/>
              </a:rPr>
              <a:t>trade these credits for real-world value: cryptocurrencies or fiat currency</a:t>
            </a:r>
            <a:endParaRPr lang="en-US" sz="1100" b="1" dirty="0">
              <a:solidFill>
                <a:srgbClr val="0D7195"/>
              </a:solidFill>
              <a:latin typeface="Avenir Book"/>
            </a:endParaRPr>
          </a:p>
        </p:txBody>
      </p:sp>
      <p:sp>
        <p:nvSpPr>
          <p:cNvPr id="126" name="Rectangle 125"/>
          <p:cNvSpPr/>
          <p:nvPr/>
        </p:nvSpPr>
        <p:spPr>
          <a:xfrm>
            <a:off x="6300192" y="1053891"/>
            <a:ext cx="2520280" cy="4124206"/>
          </a:xfrm>
          <a:prstGeom prst="rect">
            <a:avLst/>
          </a:prstGeom>
        </p:spPr>
        <p:txBody>
          <a:bodyPr wrap="square">
            <a:spAutoFit/>
          </a:bodyPr>
          <a:lstStyle/>
          <a:p>
            <a:endParaRPr lang="en-CA" dirty="0" smtClean="0">
              <a:latin typeface="Avenir Book"/>
            </a:endParaRPr>
          </a:p>
          <a:p>
            <a:pPr lvl="0"/>
            <a:r>
              <a:rPr lang="en-CA" sz="1600" dirty="0" smtClean="0">
                <a:solidFill>
                  <a:schemeClr val="bg1"/>
                </a:solidFill>
                <a:latin typeface="Avenir Book"/>
              </a:rPr>
              <a:t>Currently, gamers have no way of exchanging any kind of value outside of the game. </a:t>
            </a:r>
          </a:p>
          <a:p>
            <a:pPr lvl="0"/>
            <a:endParaRPr lang="en-CA" dirty="0">
              <a:solidFill>
                <a:schemeClr val="bg1"/>
              </a:solidFill>
              <a:latin typeface="Avenir Book"/>
            </a:endParaRPr>
          </a:p>
          <a:p>
            <a:pPr lvl="0"/>
            <a:r>
              <a:rPr lang="en-CA" b="1" dirty="0" smtClean="0">
                <a:solidFill>
                  <a:schemeClr val="bg1"/>
                </a:solidFill>
                <a:latin typeface="Avenir Book"/>
              </a:rPr>
              <a:t>TOKENPLAY will enable trade between different games, thereby laying the framework for an entire economy where gamers can earn and trade items of real value</a:t>
            </a:r>
            <a:endParaRPr lang="en-CA" b="1" dirty="0">
              <a:solidFill>
                <a:schemeClr val="bg1"/>
              </a:solidFill>
              <a:latin typeface="Avenir Book"/>
            </a:endParaRPr>
          </a:p>
        </p:txBody>
      </p:sp>
      <p:sp>
        <p:nvSpPr>
          <p:cNvPr id="129" name="Line 3"/>
          <p:cNvSpPr>
            <a:spLocks noChangeShapeType="1"/>
          </p:cNvSpPr>
          <p:nvPr/>
        </p:nvSpPr>
        <p:spPr bwMode="auto">
          <a:xfrm flipV="1">
            <a:off x="467544" y="1340768"/>
            <a:ext cx="3312368"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de-DE" altLang="de-DE"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Tree>
    <p:extLst>
      <p:ext uri="{BB962C8B-B14F-4D97-AF65-F5344CB8AC3E}">
        <p14:creationId xmlns:p14="http://schemas.microsoft.com/office/powerpoint/2010/main" val="3552729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sp>
        <p:nvSpPr>
          <p:cNvPr id="43" name="Rectángulo 42"/>
          <p:cNvSpPr/>
          <p:nvPr/>
        </p:nvSpPr>
        <p:spPr bwMode="auto">
          <a:xfrm>
            <a:off x="539552" y="1887875"/>
            <a:ext cx="1296144" cy="1080120"/>
          </a:xfrm>
          <a:prstGeom prst="rect">
            <a:avLst/>
          </a:prstGeom>
          <a:solidFill>
            <a:srgbClr val="0D7195">
              <a:alpha val="59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s-ES_tradnl" sz="1800" u="none" strike="noStrike" cap="none" normalizeH="0" baseline="0" smtClean="0">
              <a:ln>
                <a:noFill/>
              </a:ln>
              <a:solidFill>
                <a:schemeClr val="bg1"/>
              </a:solidFill>
              <a:effectLst/>
              <a:latin typeface="Avenir Book"/>
              <a:ea typeface="Avenir Next Medium" charset="0"/>
              <a:cs typeface="Avenir Next Medium" charset="0"/>
              <a:sym typeface="Gill Sans MT" panose="020B0502020104020203" pitchFamily="34" charset="0"/>
            </a:endParaRPr>
          </a:p>
        </p:txBody>
      </p:sp>
      <p:sp>
        <p:nvSpPr>
          <p:cNvPr id="12" name="Slide Number Placeholder 1"/>
          <p:cNvSpPr>
            <a:spLocks noGrp="1"/>
          </p:cNvSpPr>
          <p:nvPr>
            <p:ph type="sldNum" sz="quarter" idx="10"/>
          </p:nvPr>
        </p:nvSpPr>
        <p:spPr>
          <a:xfrm>
            <a:off x="8319516" y="5778019"/>
            <a:ext cx="788988" cy="214312"/>
          </a:xfrm>
        </p:spPr>
        <p:txBody>
          <a:bodyPr/>
          <a:lstStyle/>
          <a:p>
            <a:fld id="{ED1A6FB2-99E1-4894-95CA-00999F7057AD}" type="slidenum">
              <a:rPr lang="de-DE" altLang="de-DE" smtClean="0">
                <a:solidFill>
                  <a:schemeClr val="bg1"/>
                </a:solidFill>
                <a:latin typeface="Avenir Book"/>
              </a:rPr>
              <a:pPr/>
              <a:t>8</a:t>
            </a:fld>
            <a:endParaRPr lang="de-DE" altLang="de-DE" sz="900" dirty="0">
              <a:solidFill>
                <a:schemeClr val="bg1"/>
              </a:solidFill>
              <a:latin typeface="Avenir Book"/>
              <a:cs typeface="Arial" panose="020B0604020202020204" pitchFamily="34" charset="0"/>
              <a:sym typeface="Arial" panose="020B0604020202020204" pitchFamily="34" charset="0"/>
            </a:endParaRPr>
          </a:p>
        </p:txBody>
      </p:sp>
      <p:sp>
        <p:nvSpPr>
          <p:cNvPr id="3" name="Rectángulo 2"/>
          <p:cNvSpPr/>
          <p:nvPr/>
        </p:nvSpPr>
        <p:spPr>
          <a:xfrm>
            <a:off x="1849725" y="1903374"/>
            <a:ext cx="2362235" cy="430887"/>
          </a:xfrm>
          <a:prstGeom prst="rect">
            <a:avLst/>
          </a:prstGeom>
        </p:spPr>
        <p:txBody>
          <a:bodyPr wrap="square">
            <a:spAutoFit/>
          </a:bodyPr>
          <a:lstStyle/>
          <a:p>
            <a:pPr lvl="0" algn="ctr"/>
            <a:r>
              <a:rPr lang="en-US" sz="1100" dirty="0" smtClean="0">
                <a:latin typeface="Avenir Book"/>
                <a:ea typeface="Avenir Next Medium" charset="0"/>
                <a:cs typeface="Avenir Next Medium" charset="0"/>
              </a:rPr>
              <a:t>Use Credit Card in-game to Purchase Tokens</a:t>
            </a:r>
            <a:endParaRPr lang="en-US" sz="1100" dirty="0">
              <a:latin typeface="Avenir Book"/>
              <a:ea typeface="Avenir Next Medium" charset="0"/>
              <a:cs typeface="Avenir Next Medium" charset="0"/>
            </a:endParaRPr>
          </a:p>
        </p:txBody>
      </p:sp>
      <p:sp>
        <p:nvSpPr>
          <p:cNvPr id="78" name="Rectángulo 77"/>
          <p:cNvSpPr/>
          <p:nvPr/>
        </p:nvSpPr>
        <p:spPr bwMode="auto">
          <a:xfrm>
            <a:off x="3995936" y="1959883"/>
            <a:ext cx="1224136" cy="1120969"/>
          </a:xfrm>
          <a:prstGeom prst="pentagon">
            <a:avLst/>
          </a:prstGeom>
          <a:solidFill>
            <a:srgbClr val="0D7195"/>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s-ES_tradnl" sz="1800" u="none" strike="noStrike" cap="none" normalizeH="0" baseline="0" smtClean="0">
              <a:ln>
                <a:noFill/>
              </a:ln>
              <a:solidFill>
                <a:srgbClr val="0D7195"/>
              </a:solidFill>
              <a:effectLst/>
              <a:latin typeface="Avenir Book"/>
              <a:ea typeface="Avenir Next Medium" charset="0"/>
              <a:cs typeface="Avenir Next Medium" charset="0"/>
              <a:sym typeface="Gill Sans MT" panose="020B0502020104020203" pitchFamily="34" charset="0"/>
            </a:endParaRPr>
          </a:p>
        </p:txBody>
      </p:sp>
      <p:sp>
        <p:nvSpPr>
          <p:cNvPr id="21" name="AutoShape 4"/>
          <p:cNvSpPr>
            <a:spLocks/>
          </p:cNvSpPr>
          <p:nvPr/>
        </p:nvSpPr>
        <p:spPr bwMode="auto">
          <a:xfrm>
            <a:off x="4139952" y="2247915"/>
            <a:ext cx="936104" cy="738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gn="ctr">
              <a:lnSpc>
                <a:spcPct val="150000"/>
              </a:lnSpc>
            </a:pPr>
            <a:r>
              <a:rPr lang="en-US" altLang="de-DE" sz="1200" b="1" dirty="0" smtClean="0">
                <a:solidFill>
                  <a:schemeClr val="bg1"/>
                </a:solidFill>
                <a:latin typeface="Avenir Book"/>
                <a:ea typeface="Avenir Next" charset="0"/>
                <a:cs typeface="Avenir Next" charset="0"/>
              </a:rPr>
              <a:t>USER WALLET</a:t>
            </a:r>
            <a:endParaRPr lang="en-US" altLang="de-DE" sz="1200" b="1" dirty="0">
              <a:solidFill>
                <a:schemeClr val="bg1"/>
              </a:solidFill>
              <a:latin typeface="Avenir Book"/>
              <a:ea typeface="Avenir Next" charset="0"/>
              <a:cs typeface="Avenir Next" charset="0"/>
            </a:endParaRPr>
          </a:p>
        </p:txBody>
      </p:sp>
      <p:sp>
        <p:nvSpPr>
          <p:cNvPr id="22" name="Rectángulo 21"/>
          <p:cNvSpPr/>
          <p:nvPr/>
        </p:nvSpPr>
        <p:spPr>
          <a:xfrm>
            <a:off x="1896240" y="2584521"/>
            <a:ext cx="2290532" cy="261610"/>
          </a:xfrm>
          <a:prstGeom prst="rect">
            <a:avLst/>
          </a:prstGeom>
        </p:spPr>
        <p:txBody>
          <a:bodyPr wrap="square">
            <a:spAutoFit/>
          </a:bodyPr>
          <a:lstStyle/>
          <a:p>
            <a:pPr lvl="0" algn="ctr"/>
            <a:r>
              <a:rPr lang="en-US" sz="1100" dirty="0" smtClean="0">
                <a:latin typeface="Avenir Book"/>
                <a:ea typeface="Avenir Next Medium" charset="0"/>
                <a:cs typeface="Avenir Next Medium" charset="0"/>
              </a:rPr>
              <a:t>Play and Retrieve to Wallet</a:t>
            </a:r>
            <a:endParaRPr lang="en-US" sz="1100" dirty="0">
              <a:latin typeface="Avenir Book"/>
              <a:ea typeface="Avenir Next Medium" charset="0"/>
              <a:cs typeface="Avenir Next Medium" charset="0"/>
            </a:endParaRPr>
          </a:p>
        </p:txBody>
      </p:sp>
      <p:sp>
        <p:nvSpPr>
          <p:cNvPr id="23" name="Rectángulo 22"/>
          <p:cNvSpPr/>
          <p:nvPr/>
        </p:nvSpPr>
        <p:spPr>
          <a:xfrm>
            <a:off x="5508105" y="1888901"/>
            <a:ext cx="1860209" cy="430887"/>
          </a:xfrm>
          <a:prstGeom prst="rect">
            <a:avLst/>
          </a:prstGeom>
        </p:spPr>
        <p:txBody>
          <a:bodyPr wrap="square">
            <a:spAutoFit/>
          </a:bodyPr>
          <a:lstStyle/>
          <a:p>
            <a:pPr lvl="0" algn="ctr"/>
            <a:r>
              <a:rPr lang="en-US" sz="1100" dirty="0" smtClean="0">
                <a:latin typeface="Avenir Book"/>
                <a:ea typeface="Avenir Next Medium" charset="0"/>
                <a:cs typeface="Avenir Next Medium" charset="0"/>
              </a:rPr>
              <a:t>Trade Tokens</a:t>
            </a:r>
          </a:p>
          <a:p>
            <a:pPr lvl="0" algn="ctr"/>
            <a:r>
              <a:rPr lang="en-US" sz="1100" dirty="0" smtClean="0">
                <a:latin typeface="Avenir Book"/>
                <a:ea typeface="Avenir Next Medium" charset="0"/>
                <a:cs typeface="Avenir Next Medium" charset="0"/>
              </a:rPr>
              <a:t>Amongst Peers</a:t>
            </a:r>
            <a:endParaRPr lang="en-US" sz="1100" dirty="0">
              <a:latin typeface="Avenir Book"/>
              <a:ea typeface="Avenir Next Medium" charset="0"/>
              <a:cs typeface="Avenir Next Medium" charset="0"/>
            </a:endParaRPr>
          </a:p>
        </p:txBody>
      </p:sp>
      <p:sp>
        <p:nvSpPr>
          <p:cNvPr id="24" name="Rectángulo 23"/>
          <p:cNvSpPr/>
          <p:nvPr/>
        </p:nvSpPr>
        <p:spPr>
          <a:xfrm>
            <a:off x="5482917" y="2876823"/>
            <a:ext cx="1860209" cy="430887"/>
          </a:xfrm>
          <a:prstGeom prst="rect">
            <a:avLst/>
          </a:prstGeom>
        </p:spPr>
        <p:txBody>
          <a:bodyPr wrap="square">
            <a:spAutoFit/>
          </a:bodyPr>
          <a:lstStyle/>
          <a:p>
            <a:pPr lvl="0" algn="ctr"/>
            <a:r>
              <a:rPr lang="en-US" sz="1100" dirty="0" smtClean="0">
                <a:latin typeface="Avenir Book"/>
                <a:ea typeface="Avenir Next Medium" charset="0"/>
                <a:cs typeface="Avenir Next Medium" charset="0"/>
              </a:rPr>
              <a:t>Communicate with Gaming Community</a:t>
            </a:r>
            <a:endParaRPr lang="en-US" sz="1100" dirty="0">
              <a:latin typeface="Avenir Book"/>
              <a:ea typeface="Avenir Next Medium" charset="0"/>
              <a:cs typeface="Avenir Next Medium" charset="0"/>
            </a:endParaRPr>
          </a:p>
        </p:txBody>
      </p:sp>
      <p:sp>
        <p:nvSpPr>
          <p:cNvPr id="25" name="Rectángulo 24"/>
          <p:cNvSpPr/>
          <p:nvPr/>
        </p:nvSpPr>
        <p:spPr>
          <a:xfrm>
            <a:off x="6888255" y="908720"/>
            <a:ext cx="1860209" cy="276999"/>
          </a:xfrm>
          <a:prstGeom prst="rect">
            <a:avLst/>
          </a:prstGeom>
        </p:spPr>
        <p:txBody>
          <a:bodyPr wrap="square">
            <a:spAutoFit/>
          </a:bodyPr>
          <a:lstStyle/>
          <a:p>
            <a:pPr lvl="0" algn="ctr"/>
            <a:r>
              <a:rPr lang="en-US" sz="1200" dirty="0" smtClean="0">
                <a:latin typeface="Avenir Book"/>
                <a:ea typeface="Avenir Next Medium" charset="0"/>
                <a:cs typeface="Avenir Next Medium" charset="0"/>
              </a:rPr>
              <a:t>7% per transaction</a:t>
            </a:r>
            <a:endParaRPr lang="en-US" sz="1200" dirty="0">
              <a:latin typeface="Avenir Book"/>
              <a:ea typeface="Avenir Next Medium" charset="0"/>
              <a:cs typeface="Avenir Next Medium" charset="0"/>
            </a:endParaRPr>
          </a:p>
        </p:txBody>
      </p:sp>
      <p:sp>
        <p:nvSpPr>
          <p:cNvPr id="28" name="Rectángulo 27"/>
          <p:cNvSpPr/>
          <p:nvPr/>
        </p:nvSpPr>
        <p:spPr>
          <a:xfrm>
            <a:off x="395536" y="912561"/>
            <a:ext cx="1860209" cy="276999"/>
          </a:xfrm>
          <a:prstGeom prst="rect">
            <a:avLst/>
          </a:prstGeom>
        </p:spPr>
        <p:txBody>
          <a:bodyPr wrap="square">
            <a:spAutoFit/>
          </a:bodyPr>
          <a:lstStyle/>
          <a:p>
            <a:pPr lvl="0" algn="ctr"/>
            <a:r>
              <a:rPr lang="en-US" sz="1200" dirty="0" smtClean="0">
                <a:latin typeface="Avenir Book"/>
                <a:ea typeface="Avenir Next Medium" charset="0"/>
                <a:cs typeface="Avenir Next Medium" charset="0"/>
              </a:rPr>
              <a:t>7% per transaction</a:t>
            </a:r>
            <a:endParaRPr lang="en-US" sz="1200" dirty="0">
              <a:latin typeface="Avenir Book"/>
              <a:ea typeface="Avenir Next Medium" charset="0"/>
              <a:cs typeface="Avenir Next Medium" charset="0"/>
            </a:endParaRPr>
          </a:p>
        </p:txBody>
      </p:sp>
      <p:sp>
        <p:nvSpPr>
          <p:cNvPr id="30" name="AutoShape 4"/>
          <p:cNvSpPr>
            <a:spLocks/>
          </p:cNvSpPr>
          <p:nvPr/>
        </p:nvSpPr>
        <p:spPr bwMode="auto">
          <a:xfrm>
            <a:off x="755576" y="2103899"/>
            <a:ext cx="864096" cy="14401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gn="ctr">
              <a:lnSpc>
                <a:spcPct val="150000"/>
              </a:lnSpc>
            </a:pPr>
            <a:r>
              <a:rPr lang="en-US" altLang="de-DE" sz="1200" b="1" dirty="0" smtClean="0">
                <a:solidFill>
                  <a:schemeClr val="tx1"/>
                </a:solidFill>
                <a:latin typeface="Avenir Book"/>
                <a:ea typeface="Avenir Next Medium" charset="0"/>
                <a:cs typeface="Avenir Next Medium" charset="0"/>
              </a:rPr>
              <a:t>In-Game Purchase</a:t>
            </a:r>
            <a:endParaRPr lang="en-US" altLang="de-DE" sz="1200" b="1" dirty="0">
              <a:solidFill>
                <a:schemeClr val="tx1"/>
              </a:solidFill>
              <a:latin typeface="Avenir Book"/>
              <a:ea typeface="Avenir Next Medium" charset="0"/>
              <a:cs typeface="Avenir Next Medium" charset="0"/>
            </a:endParaRPr>
          </a:p>
        </p:txBody>
      </p:sp>
      <p:cxnSp>
        <p:nvCxnSpPr>
          <p:cNvPr id="33" name="Conector recto de flecha 32"/>
          <p:cNvCxnSpPr/>
          <p:nvPr/>
        </p:nvCxnSpPr>
        <p:spPr bwMode="auto">
          <a:xfrm>
            <a:off x="2123728" y="2463939"/>
            <a:ext cx="1656184" cy="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grpSp>
        <p:nvGrpSpPr>
          <p:cNvPr id="38" name="Agrupar 37"/>
          <p:cNvGrpSpPr/>
          <p:nvPr/>
        </p:nvGrpSpPr>
        <p:grpSpPr>
          <a:xfrm rot="16200000">
            <a:off x="3961973" y="3678067"/>
            <a:ext cx="1204225" cy="320596"/>
            <a:chOff x="3269856" y="2073729"/>
            <a:chExt cx="2526279" cy="275151"/>
          </a:xfrm>
        </p:grpSpPr>
        <p:cxnSp>
          <p:nvCxnSpPr>
            <p:cNvPr id="39" name="Conector recto de flecha 38"/>
            <p:cNvCxnSpPr/>
            <p:nvPr/>
          </p:nvCxnSpPr>
          <p:spPr bwMode="auto">
            <a:xfrm>
              <a:off x="3269856" y="2348880"/>
              <a:ext cx="2526279" cy="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0" name="Conector recto de flecha 39"/>
            <p:cNvCxnSpPr/>
            <p:nvPr/>
          </p:nvCxnSpPr>
          <p:spPr bwMode="auto">
            <a:xfrm>
              <a:off x="3269856" y="2073729"/>
              <a:ext cx="2526279" cy="0"/>
            </a:xfrm>
            <a:prstGeom prst="straightConnector1">
              <a:avLst/>
            </a:prstGeom>
            <a:ln>
              <a:headEnd type="triangle" w="med" len="med"/>
              <a:tailEnd type="none"/>
            </a:ln>
          </p:spPr>
          <p:style>
            <a:lnRef idx="1">
              <a:schemeClr val="accent6"/>
            </a:lnRef>
            <a:fillRef idx="0">
              <a:schemeClr val="accent6"/>
            </a:fillRef>
            <a:effectRef idx="0">
              <a:schemeClr val="accent6"/>
            </a:effectRef>
            <a:fontRef idx="minor">
              <a:schemeClr val="tx1"/>
            </a:fontRef>
          </p:style>
        </p:cxnSp>
      </p:grpSp>
      <p:grpSp>
        <p:nvGrpSpPr>
          <p:cNvPr id="19" name="Group 18"/>
          <p:cNvGrpSpPr/>
          <p:nvPr/>
        </p:nvGrpSpPr>
        <p:grpSpPr>
          <a:xfrm>
            <a:off x="3563888" y="5772940"/>
            <a:ext cx="2052479" cy="752404"/>
            <a:chOff x="3491880" y="5949280"/>
            <a:chExt cx="2052479" cy="752404"/>
          </a:xfrm>
        </p:grpSpPr>
        <p:sp>
          <p:nvSpPr>
            <p:cNvPr id="41" name="Rectángulo 40"/>
            <p:cNvSpPr/>
            <p:nvPr/>
          </p:nvSpPr>
          <p:spPr>
            <a:xfrm>
              <a:off x="3563888" y="5949280"/>
              <a:ext cx="1860209" cy="276999"/>
            </a:xfrm>
            <a:prstGeom prst="rect">
              <a:avLst/>
            </a:prstGeom>
          </p:spPr>
          <p:txBody>
            <a:bodyPr wrap="square">
              <a:spAutoFit/>
            </a:bodyPr>
            <a:lstStyle/>
            <a:p>
              <a:pPr lvl="0" algn="ctr"/>
              <a:r>
                <a:rPr lang="en-US" sz="1200" dirty="0" smtClean="0">
                  <a:latin typeface="Avenir Book"/>
                  <a:ea typeface="Avenir Next Medium" charset="0"/>
                  <a:cs typeface="Avenir Next Medium" charset="0"/>
                </a:rPr>
                <a:t>7% per transaction</a:t>
              </a:r>
              <a:endParaRPr lang="en-US" sz="1200" dirty="0">
                <a:latin typeface="Avenir Book"/>
                <a:ea typeface="Avenir Next Medium" charset="0"/>
                <a:cs typeface="Avenir Next Medium" charset="0"/>
              </a:endParaRPr>
            </a:p>
          </p:txBody>
        </p:sp>
        <p:grpSp>
          <p:nvGrpSpPr>
            <p:cNvPr id="45" name="Agrupar 44"/>
            <p:cNvGrpSpPr/>
            <p:nvPr/>
          </p:nvGrpSpPr>
          <p:grpSpPr>
            <a:xfrm>
              <a:off x="3491880" y="6165304"/>
              <a:ext cx="2052479" cy="536380"/>
              <a:chOff x="4914952" y="5982351"/>
              <a:chExt cx="2052479" cy="536380"/>
            </a:xfrm>
          </p:grpSpPr>
          <p:pic>
            <p:nvPicPr>
              <p:cNvPr id="31" name="Imagen 30"/>
              <p:cNvPicPr>
                <a:picLocks noChangeAspect="1"/>
              </p:cNvPicPr>
              <p:nvPr/>
            </p:nvPicPr>
            <p:blipFill>
              <a:blip r:embed="rId2"/>
              <a:stretch>
                <a:fillRect/>
              </a:stretch>
            </p:blipFill>
            <p:spPr>
              <a:xfrm>
                <a:off x="4914952" y="5982351"/>
                <a:ext cx="1335477" cy="536380"/>
              </a:xfrm>
              <a:prstGeom prst="rect">
                <a:avLst/>
              </a:prstGeom>
            </p:spPr>
          </p:pic>
          <p:pic>
            <p:nvPicPr>
              <p:cNvPr id="37" name="Imagen 36"/>
              <p:cNvPicPr>
                <a:picLocks noChangeAspect="1"/>
              </p:cNvPicPr>
              <p:nvPr/>
            </p:nvPicPr>
            <p:blipFill rotWithShape="1">
              <a:blip r:embed="rId3"/>
              <a:srcRect t="19162" b="22489"/>
              <a:stretch/>
            </p:blipFill>
            <p:spPr>
              <a:xfrm>
                <a:off x="6391923" y="6083383"/>
                <a:ext cx="575508" cy="334315"/>
              </a:xfrm>
              <a:prstGeom prst="roundRect">
                <a:avLst/>
              </a:prstGeom>
            </p:spPr>
          </p:pic>
        </p:grpSp>
      </p:grpSp>
      <p:grpSp>
        <p:nvGrpSpPr>
          <p:cNvPr id="51" name="Agrupar 50"/>
          <p:cNvGrpSpPr/>
          <p:nvPr/>
        </p:nvGrpSpPr>
        <p:grpSpPr>
          <a:xfrm>
            <a:off x="6531494" y="1135471"/>
            <a:ext cx="2052479" cy="536380"/>
            <a:chOff x="4914952" y="5982351"/>
            <a:chExt cx="2052479" cy="536380"/>
          </a:xfrm>
        </p:grpSpPr>
        <p:pic>
          <p:nvPicPr>
            <p:cNvPr id="52" name="Imagen 51"/>
            <p:cNvPicPr>
              <a:picLocks noChangeAspect="1"/>
            </p:cNvPicPr>
            <p:nvPr/>
          </p:nvPicPr>
          <p:blipFill>
            <a:blip r:embed="rId2"/>
            <a:stretch>
              <a:fillRect/>
            </a:stretch>
          </p:blipFill>
          <p:spPr>
            <a:xfrm>
              <a:off x="4914952" y="5982351"/>
              <a:ext cx="1335477" cy="536380"/>
            </a:xfrm>
            <a:prstGeom prst="rect">
              <a:avLst/>
            </a:prstGeom>
          </p:spPr>
        </p:pic>
        <p:pic>
          <p:nvPicPr>
            <p:cNvPr id="53" name="Imagen 52"/>
            <p:cNvPicPr>
              <a:picLocks noChangeAspect="1"/>
            </p:cNvPicPr>
            <p:nvPr/>
          </p:nvPicPr>
          <p:blipFill rotWithShape="1">
            <a:blip r:embed="rId3"/>
            <a:srcRect t="19162" b="22489"/>
            <a:stretch/>
          </p:blipFill>
          <p:spPr>
            <a:xfrm>
              <a:off x="6391923" y="6083383"/>
              <a:ext cx="575508" cy="334315"/>
            </a:xfrm>
            <a:prstGeom prst="roundRect">
              <a:avLst/>
            </a:prstGeom>
          </p:spPr>
        </p:pic>
      </p:grpSp>
      <p:grpSp>
        <p:nvGrpSpPr>
          <p:cNvPr id="54" name="Agrupar 53"/>
          <p:cNvGrpSpPr/>
          <p:nvPr/>
        </p:nvGrpSpPr>
        <p:grpSpPr>
          <a:xfrm>
            <a:off x="491020" y="1135471"/>
            <a:ext cx="2052479" cy="536380"/>
            <a:chOff x="4914952" y="5982351"/>
            <a:chExt cx="2052479" cy="536380"/>
          </a:xfrm>
        </p:grpSpPr>
        <p:pic>
          <p:nvPicPr>
            <p:cNvPr id="55" name="Imagen 54"/>
            <p:cNvPicPr>
              <a:picLocks noChangeAspect="1"/>
            </p:cNvPicPr>
            <p:nvPr/>
          </p:nvPicPr>
          <p:blipFill>
            <a:blip r:embed="rId2"/>
            <a:stretch>
              <a:fillRect/>
            </a:stretch>
          </p:blipFill>
          <p:spPr>
            <a:xfrm>
              <a:off x="4914952" y="5982351"/>
              <a:ext cx="1335477" cy="536380"/>
            </a:xfrm>
            <a:prstGeom prst="rect">
              <a:avLst/>
            </a:prstGeom>
          </p:spPr>
        </p:pic>
        <p:pic>
          <p:nvPicPr>
            <p:cNvPr id="56" name="Imagen 55"/>
            <p:cNvPicPr>
              <a:picLocks noChangeAspect="1"/>
            </p:cNvPicPr>
            <p:nvPr/>
          </p:nvPicPr>
          <p:blipFill rotWithShape="1">
            <a:blip r:embed="rId3"/>
            <a:srcRect t="19162" b="22489"/>
            <a:stretch/>
          </p:blipFill>
          <p:spPr>
            <a:xfrm>
              <a:off x="6391923" y="6083383"/>
              <a:ext cx="575508" cy="334315"/>
            </a:xfrm>
            <a:prstGeom prst="roundRect">
              <a:avLst/>
            </a:prstGeom>
          </p:spPr>
        </p:pic>
      </p:grpSp>
      <p:sp>
        <p:nvSpPr>
          <p:cNvPr id="60" name="Rectángulo 59"/>
          <p:cNvSpPr/>
          <p:nvPr/>
        </p:nvSpPr>
        <p:spPr>
          <a:xfrm>
            <a:off x="539553" y="3112011"/>
            <a:ext cx="1872208" cy="430887"/>
          </a:xfrm>
          <a:prstGeom prst="rect">
            <a:avLst/>
          </a:prstGeom>
        </p:spPr>
        <p:txBody>
          <a:bodyPr wrap="square">
            <a:spAutoFit/>
          </a:bodyPr>
          <a:lstStyle/>
          <a:p>
            <a:pPr lvl="0"/>
            <a:r>
              <a:rPr lang="en-US" sz="1100" dirty="0" smtClean="0">
                <a:latin typeface="Avenir Book"/>
                <a:ea typeface="Avenir Next Medium" charset="0"/>
                <a:cs typeface="Avenir Next Medium" charset="0"/>
              </a:rPr>
              <a:t>Streamlined user experience</a:t>
            </a:r>
          </a:p>
        </p:txBody>
      </p:sp>
      <p:sp>
        <p:nvSpPr>
          <p:cNvPr id="62" name="Rectángulo 61"/>
          <p:cNvSpPr/>
          <p:nvPr/>
        </p:nvSpPr>
        <p:spPr>
          <a:xfrm>
            <a:off x="7236296" y="3112011"/>
            <a:ext cx="1584176" cy="1277273"/>
          </a:xfrm>
          <a:prstGeom prst="rect">
            <a:avLst/>
          </a:prstGeom>
        </p:spPr>
        <p:txBody>
          <a:bodyPr wrap="square" numCol="1">
            <a:spAutoFit/>
          </a:bodyPr>
          <a:lstStyle/>
          <a:p>
            <a:pPr lvl="0" algn="ctr"/>
            <a:r>
              <a:rPr lang="en-US" sz="1100" dirty="0" smtClean="0">
                <a:latin typeface="Avenir Book"/>
                <a:ea typeface="Avenir Next Medium" charset="0"/>
                <a:cs typeface="Avenir Next Medium" charset="0"/>
              </a:rPr>
              <a:t>API’S </a:t>
            </a:r>
          </a:p>
          <a:p>
            <a:pPr lvl="0" algn="ctr"/>
            <a:r>
              <a:rPr lang="en-US" sz="1100" dirty="0" smtClean="0">
                <a:latin typeface="Avenir Book"/>
                <a:ea typeface="Avenir Next Medium" charset="0"/>
                <a:cs typeface="Avenir Next Medium" charset="0"/>
              </a:rPr>
              <a:t>Exchange</a:t>
            </a:r>
          </a:p>
          <a:p>
            <a:pPr lvl="0" algn="ctr"/>
            <a:r>
              <a:rPr lang="en-US" sz="1100" dirty="0" smtClean="0">
                <a:latin typeface="Avenir Book"/>
                <a:ea typeface="Avenir Next Medium" charset="0"/>
                <a:cs typeface="Avenir Next Medium" charset="0"/>
              </a:rPr>
              <a:t>SDK</a:t>
            </a:r>
          </a:p>
          <a:p>
            <a:pPr lvl="0" algn="ctr"/>
            <a:endParaRPr lang="en-CA" sz="1100" dirty="0" smtClean="0">
              <a:latin typeface="Avenir Book"/>
              <a:ea typeface="Avenir Next Medium" charset="0"/>
              <a:cs typeface="Avenir Next Medium" charset="0"/>
            </a:endParaRPr>
          </a:p>
          <a:p>
            <a:pPr algn="ctr"/>
            <a:r>
              <a:rPr lang="en-US" sz="1100" dirty="0" smtClean="0">
                <a:latin typeface="Avenir Book"/>
                <a:ea typeface="Avenir Next Medium" charset="0"/>
                <a:cs typeface="Avenir Next Medium" charset="0"/>
              </a:rPr>
              <a:t>MARKETPLACE</a:t>
            </a:r>
          </a:p>
          <a:p>
            <a:pPr lvl="0" algn="ctr"/>
            <a:r>
              <a:rPr lang="en-US" sz="1100" dirty="0">
                <a:latin typeface="Avenir Book"/>
                <a:ea typeface="Avenir Next Medium" charset="0"/>
                <a:cs typeface="Avenir Next Medium" charset="0"/>
              </a:rPr>
              <a:t>PEER 2 </a:t>
            </a:r>
            <a:r>
              <a:rPr lang="en-US" sz="1100" dirty="0" smtClean="0">
                <a:latin typeface="Avenir Book"/>
                <a:ea typeface="Avenir Next Medium" charset="0"/>
                <a:cs typeface="Avenir Next Medium" charset="0"/>
              </a:rPr>
              <a:t>PEER TRADING</a:t>
            </a:r>
          </a:p>
        </p:txBody>
      </p:sp>
      <p:sp>
        <p:nvSpPr>
          <p:cNvPr id="47" name="TextBox 46"/>
          <p:cNvSpPr txBox="1"/>
          <p:nvPr/>
        </p:nvSpPr>
        <p:spPr>
          <a:xfrm rot="5400000">
            <a:off x="4119983" y="3831257"/>
            <a:ext cx="1700103" cy="261610"/>
          </a:xfrm>
          <a:prstGeom prst="rect">
            <a:avLst/>
          </a:prstGeom>
          <a:noFill/>
        </p:spPr>
        <p:txBody>
          <a:bodyPr wrap="square" rtlCol="0">
            <a:spAutoFit/>
          </a:bodyPr>
          <a:lstStyle/>
          <a:p>
            <a:r>
              <a:rPr lang="en-US" sz="1100" dirty="0" smtClean="0">
                <a:latin typeface="Avenir Book"/>
                <a:ea typeface="Avenir Next Medium" charset="0"/>
                <a:cs typeface="Avenir Next Medium" charset="0"/>
              </a:rPr>
              <a:t>Purchase Tokens</a:t>
            </a:r>
            <a:endParaRPr lang="en-US" sz="1100" dirty="0">
              <a:latin typeface="Avenir Book"/>
              <a:ea typeface="Avenir Next Medium" charset="0"/>
              <a:cs typeface="Avenir Next Medium" charset="0"/>
            </a:endParaRPr>
          </a:p>
        </p:txBody>
      </p:sp>
      <p:sp>
        <p:nvSpPr>
          <p:cNvPr id="48" name="TextBox 47"/>
          <p:cNvSpPr txBox="1"/>
          <p:nvPr/>
        </p:nvSpPr>
        <p:spPr>
          <a:xfrm rot="16200000">
            <a:off x="3544638" y="3637564"/>
            <a:ext cx="1275261" cy="276999"/>
          </a:xfrm>
          <a:prstGeom prst="rect">
            <a:avLst/>
          </a:prstGeom>
          <a:noFill/>
        </p:spPr>
        <p:txBody>
          <a:bodyPr wrap="square" rtlCol="0">
            <a:spAutoFit/>
          </a:bodyPr>
          <a:lstStyle/>
          <a:p>
            <a:r>
              <a:rPr lang="en-US" sz="1100" dirty="0" smtClean="0">
                <a:latin typeface="Avenir Book"/>
                <a:ea typeface="Avenir Next Medium" charset="0"/>
                <a:cs typeface="Avenir Next Medium" charset="0"/>
              </a:rPr>
              <a:t>Sell</a:t>
            </a:r>
            <a:r>
              <a:rPr lang="en-US" sz="1200" dirty="0" smtClean="0">
                <a:latin typeface="Avenir Book"/>
                <a:ea typeface="Avenir Next Medium" charset="0"/>
                <a:cs typeface="Avenir Next Medium" charset="0"/>
              </a:rPr>
              <a:t> </a:t>
            </a:r>
            <a:r>
              <a:rPr lang="en-US" sz="1100" dirty="0" smtClean="0">
                <a:latin typeface="Avenir Book"/>
                <a:ea typeface="Avenir Next Medium" charset="0"/>
                <a:cs typeface="Avenir Next Medium" charset="0"/>
              </a:rPr>
              <a:t>Tokens</a:t>
            </a:r>
            <a:endParaRPr lang="en-US" sz="1200" dirty="0">
              <a:latin typeface="Avenir Book"/>
              <a:ea typeface="Avenir Next Medium" charset="0"/>
              <a:cs typeface="Avenir Next Medium" charset="0"/>
            </a:endParaRPr>
          </a:p>
        </p:txBody>
      </p:sp>
      <p:cxnSp>
        <p:nvCxnSpPr>
          <p:cNvPr id="58" name="Conector recto de flecha 32"/>
          <p:cNvCxnSpPr/>
          <p:nvPr/>
        </p:nvCxnSpPr>
        <p:spPr bwMode="auto">
          <a:xfrm flipH="1">
            <a:off x="5508104" y="2751971"/>
            <a:ext cx="1584176" cy="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61" name="Rectángulo 42"/>
          <p:cNvSpPr/>
          <p:nvPr/>
        </p:nvSpPr>
        <p:spPr bwMode="auto">
          <a:xfrm>
            <a:off x="7380312" y="1959883"/>
            <a:ext cx="1296144" cy="1080120"/>
          </a:xfrm>
          <a:prstGeom prst="rect">
            <a:avLst/>
          </a:prstGeom>
          <a:solidFill>
            <a:srgbClr val="0D7195">
              <a:alpha val="59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s-ES_tradnl" sz="1800" u="none" strike="noStrike" cap="none" normalizeH="0" baseline="0" smtClean="0">
              <a:ln>
                <a:noFill/>
              </a:ln>
              <a:solidFill>
                <a:schemeClr val="bg1"/>
              </a:solidFill>
              <a:effectLst/>
              <a:latin typeface="Avenir Book"/>
              <a:ea typeface="Avenir Next Medium" charset="0"/>
              <a:cs typeface="Avenir Next Medium" charset="0"/>
              <a:sym typeface="Gill Sans MT" panose="020B0502020104020203" pitchFamily="34" charset="0"/>
            </a:endParaRPr>
          </a:p>
        </p:txBody>
      </p:sp>
      <p:cxnSp>
        <p:nvCxnSpPr>
          <p:cNvPr id="63" name="Conector recto de flecha 32"/>
          <p:cNvCxnSpPr/>
          <p:nvPr/>
        </p:nvCxnSpPr>
        <p:spPr bwMode="auto">
          <a:xfrm>
            <a:off x="5508104" y="2463939"/>
            <a:ext cx="1656184" cy="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29" name="AutoShape 4"/>
          <p:cNvSpPr>
            <a:spLocks/>
          </p:cNvSpPr>
          <p:nvPr/>
        </p:nvSpPr>
        <p:spPr bwMode="auto">
          <a:xfrm>
            <a:off x="6876256" y="2031891"/>
            <a:ext cx="2288714" cy="8928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p>
            <a:pPr algn="ctr">
              <a:lnSpc>
                <a:spcPct val="150000"/>
              </a:lnSpc>
            </a:pPr>
            <a:r>
              <a:rPr lang="en-US" altLang="de-DE" sz="1200" b="1" dirty="0" err="1" smtClean="0">
                <a:solidFill>
                  <a:schemeClr val="tx1"/>
                </a:solidFill>
                <a:latin typeface="Avenir Book"/>
                <a:ea typeface="Avenir Next Medium" charset="0"/>
                <a:cs typeface="Avenir Next Medium" charset="0"/>
              </a:rPr>
              <a:t>TokenPlay</a:t>
            </a:r>
            <a:r>
              <a:rPr lang="en-US" altLang="de-DE" sz="1200" b="1" dirty="0" smtClean="0">
                <a:solidFill>
                  <a:schemeClr val="tx1"/>
                </a:solidFill>
                <a:latin typeface="Avenir Book"/>
                <a:ea typeface="Avenir Next Medium" charset="0"/>
                <a:cs typeface="Avenir Next Medium" charset="0"/>
              </a:rPr>
              <a:t> </a:t>
            </a:r>
          </a:p>
          <a:p>
            <a:pPr algn="ctr">
              <a:lnSpc>
                <a:spcPct val="150000"/>
              </a:lnSpc>
            </a:pPr>
            <a:r>
              <a:rPr lang="en-US" altLang="de-DE" sz="1200" b="1" dirty="0" smtClean="0">
                <a:solidFill>
                  <a:schemeClr val="tx1"/>
                </a:solidFill>
                <a:latin typeface="Avenir Book"/>
                <a:ea typeface="Avenir Next Medium" charset="0"/>
                <a:cs typeface="Avenir Next Medium" charset="0"/>
              </a:rPr>
              <a:t>Platform</a:t>
            </a:r>
          </a:p>
          <a:p>
            <a:pPr algn="ctr">
              <a:lnSpc>
                <a:spcPct val="150000"/>
              </a:lnSpc>
            </a:pPr>
            <a:r>
              <a:rPr lang="en-US" altLang="de-DE" sz="1200" b="1" dirty="0" smtClean="0">
                <a:solidFill>
                  <a:schemeClr val="tx1"/>
                </a:solidFill>
                <a:latin typeface="Avenir Book"/>
                <a:ea typeface="Avenir Next Medium" charset="0"/>
                <a:cs typeface="Avenir Next Medium" charset="0"/>
              </a:rPr>
              <a:t> Community</a:t>
            </a:r>
            <a:endParaRPr lang="en-US" altLang="de-DE" sz="1200" b="1" dirty="0">
              <a:solidFill>
                <a:schemeClr val="tx1"/>
              </a:solidFill>
              <a:latin typeface="Avenir Book"/>
              <a:ea typeface="Avenir Next Medium" charset="0"/>
              <a:cs typeface="Avenir Next Medium" charset="0"/>
            </a:endParaRPr>
          </a:p>
        </p:txBody>
      </p:sp>
      <p:sp>
        <p:nvSpPr>
          <p:cNvPr id="66" name="AutoShape 2"/>
          <p:cNvSpPr>
            <a:spLocks/>
          </p:cNvSpPr>
          <p:nvPr/>
        </p:nvSpPr>
        <p:spPr bwMode="auto">
          <a:xfrm>
            <a:off x="405581"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CA" altLang="de-DE" sz="2000" b="1" dirty="0" smtClean="0">
                <a:solidFill>
                  <a:srgbClr val="0D7195"/>
                </a:solidFill>
                <a:latin typeface="Avenir Next Medium" charset="0"/>
                <a:ea typeface="Avenir Next Medium" charset="0"/>
                <a:cs typeface="Avenir Next Medium" charset="0"/>
              </a:rPr>
              <a:t>Technology </a:t>
            </a:r>
            <a:endParaRPr lang="en-US" altLang="de-DE" sz="2000" b="1" dirty="0">
              <a:solidFill>
                <a:srgbClr val="0D7195"/>
              </a:solidFill>
              <a:latin typeface="Avenir Next Medium" charset="0"/>
              <a:ea typeface="Avenir Next Medium" charset="0"/>
              <a:cs typeface="Avenir Next Medium" charset="0"/>
            </a:endParaRPr>
          </a:p>
        </p:txBody>
      </p:sp>
      <p:sp>
        <p:nvSpPr>
          <p:cNvPr id="67" name="Line 5"/>
          <p:cNvSpPr>
            <a:spLocks noChangeShapeType="1"/>
          </p:cNvSpPr>
          <p:nvPr/>
        </p:nvSpPr>
        <p:spPr bwMode="auto">
          <a:xfrm>
            <a:off x="395537" y="692696"/>
            <a:ext cx="1512167"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
        <p:nvSpPr>
          <p:cNvPr id="42" name="Rectángulo 42"/>
          <p:cNvSpPr/>
          <p:nvPr/>
        </p:nvSpPr>
        <p:spPr bwMode="auto">
          <a:xfrm>
            <a:off x="3995936" y="4581128"/>
            <a:ext cx="1296144" cy="1080120"/>
          </a:xfrm>
          <a:prstGeom prst="rect">
            <a:avLst/>
          </a:prstGeom>
          <a:solidFill>
            <a:srgbClr val="0D7195">
              <a:alpha val="59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s-ES_tradnl" sz="1800" u="none" strike="noStrike" cap="none" normalizeH="0" baseline="0" smtClean="0">
              <a:ln>
                <a:noFill/>
              </a:ln>
              <a:solidFill>
                <a:schemeClr val="bg1"/>
              </a:solidFill>
              <a:effectLst/>
              <a:latin typeface="Avenir Book"/>
              <a:ea typeface="Avenir Next Medium" charset="0"/>
              <a:cs typeface="Avenir Next Medium" charset="0"/>
              <a:sym typeface="Gill Sans MT" panose="020B0502020104020203" pitchFamily="34" charset="0"/>
            </a:endParaRPr>
          </a:p>
        </p:txBody>
      </p:sp>
      <p:sp>
        <p:nvSpPr>
          <p:cNvPr id="27" name="AutoShape 4"/>
          <p:cNvSpPr>
            <a:spLocks/>
          </p:cNvSpPr>
          <p:nvPr/>
        </p:nvSpPr>
        <p:spPr bwMode="auto">
          <a:xfrm>
            <a:off x="3995936" y="4797152"/>
            <a:ext cx="1296144" cy="6770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p:spPr>
        <p:txBody>
          <a:bodyPr lIns="45719" tIns="45719" rIns="45719" bIns="45719"/>
          <a:lstStyle/>
          <a:p>
            <a:pPr algn="ctr">
              <a:lnSpc>
                <a:spcPct val="150000"/>
              </a:lnSpc>
            </a:pPr>
            <a:r>
              <a:rPr lang="en-US" altLang="de-DE" sz="1200" b="1" dirty="0" smtClean="0">
                <a:solidFill>
                  <a:schemeClr val="tx1"/>
                </a:solidFill>
                <a:latin typeface="Avenir Book"/>
                <a:ea typeface="Avenir Next Medium" charset="0"/>
                <a:cs typeface="Avenir Next Medium" charset="0"/>
              </a:rPr>
              <a:t>Exchange Platform</a:t>
            </a:r>
            <a:endParaRPr lang="en-US" altLang="de-DE" sz="1200" b="1" dirty="0">
              <a:solidFill>
                <a:schemeClr val="tx1"/>
              </a:solidFill>
              <a:latin typeface="Avenir Book"/>
              <a:ea typeface="Avenir Next Medium" charset="0"/>
              <a:cs typeface="Avenir Next Medium" charset="0"/>
            </a:endParaRPr>
          </a:p>
        </p:txBody>
      </p:sp>
    </p:spTree>
    <p:extLst>
      <p:ext uri="{BB962C8B-B14F-4D97-AF65-F5344CB8AC3E}">
        <p14:creationId xmlns:p14="http://schemas.microsoft.com/office/powerpoint/2010/main" val="15550605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99392"/>
            <a:ext cx="9180512" cy="7056784"/>
          </a:xfrm>
          <a:prstGeom prst="rect">
            <a:avLst/>
          </a:prstGeom>
          <a:solidFill>
            <a:schemeClr val="bg1"/>
          </a:solidFill>
          <a:ln w="22225" cap="rnd" cmpd="sng" algn="ctr">
            <a:noFill/>
            <a:prstDash val="solid"/>
            <a:round/>
            <a:headEnd type="none" w="med" len="med"/>
            <a:tailEnd type="none" w="med" len="med"/>
          </a:ln>
          <a:effectLst>
            <a:outerShdw blurRad="38100" dist="25400" dir="5400000" algn="ctr" rotWithShape="0">
              <a:srgbClr val="000000">
                <a:alpha val="54999"/>
              </a:srgbClr>
            </a:outerShdw>
          </a:effectLst>
        </p:spPr>
        <p:txBody>
          <a:bodyPr vert="horz" wrap="square" lIns="45719" tIns="45719" rIns="45719" bIns="45719" numCol="1" rtlCol="0" anchor="ctr" anchorCtr="0" compatLnSpc="1">
            <a:prstTxWarp prst="textNoShape">
              <a:avLst/>
            </a:prstTxWarp>
          </a:bodyPr>
          <a:lstStyle/>
          <a:p>
            <a:pPr marL="457200" marR="0" indent="0" algn="l" defTabSz="914400" rtl="0" eaLnBrk="1"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endParaRPr>
          </a:p>
        </p:txBody>
      </p:sp>
      <p:pic>
        <p:nvPicPr>
          <p:cNvPr id="3077" name="Picture 5" descr="C:\Users\Rushil Mistry\Desktop\ethere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2736304" cy="3637363"/>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2"/>
          <p:cNvSpPr>
            <a:spLocks/>
          </p:cNvSpPr>
          <p:nvPr/>
        </p:nvSpPr>
        <p:spPr bwMode="auto">
          <a:xfrm>
            <a:off x="971600" y="1340768"/>
            <a:ext cx="7776864" cy="31187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a:lnSpc>
                <a:spcPct val="114000"/>
              </a:lnSpc>
              <a:buClr>
                <a:schemeClr val="accent2">
                  <a:lumMod val="75000"/>
                </a:schemeClr>
              </a:buClr>
            </a:pPr>
            <a:r>
              <a:rPr lang="en-US" sz="1300" b="1" dirty="0" err="1" smtClean="0">
                <a:solidFill>
                  <a:srgbClr val="0D7195"/>
                </a:solidFill>
                <a:latin typeface="Avenir Book"/>
                <a:ea typeface="Avenir Next Demi Bold" charset="0"/>
                <a:cs typeface="Avenir Next Demi Bold" charset="0"/>
              </a:rPr>
              <a:t>TokenPlay</a:t>
            </a:r>
            <a:r>
              <a:rPr lang="en-US" sz="1300" b="1" dirty="0" smtClean="0">
                <a:solidFill>
                  <a:srgbClr val="0D7195"/>
                </a:solidFill>
                <a:latin typeface="Avenir Book"/>
                <a:ea typeface="Avenir Next Demi Bold" charset="0"/>
                <a:cs typeface="Avenir Next Demi Bold" charset="0"/>
              </a:rPr>
              <a:t> has </a:t>
            </a:r>
            <a:r>
              <a:rPr lang="en-US" sz="1300" b="1" dirty="0">
                <a:solidFill>
                  <a:srgbClr val="0D7195"/>
                </a:solidFill>
                <a:latin typeface="Avenir Book"/>
                <a:ea typeface="Avenir Next Demi Bold" charset="0"/>
                <a:cs typeface="Avenir Next Demi Bold" charset="0"/>
              </a:rPr>
              <a:t>chosen </a:t>
            </a:r>
            <a:r>
              <a:rPr lang="en-US" sz="1300" b="1" dirty="0" smtClean="0">
                <a:solidFill>
                  <a:srgbClr val="0D7195"/>
                </a:solidFill>
                <a:latin typeface="Avenir Book"/>
                <a:ea typeface="Avenir Next Demi Bold" charset="0"/>
                <a:cs typeface="Avenir Next Demi Bold" charset="0"/>
              </a:rPr>
              <a:t>the ETHERIUM </a:t>
            </a:r>
            <a:r>
              <a:rPr lang="en-US" sz="1300" b="1" dirty="0" err="1" smtClean="0">
                <a:solidFill>
                  <a:srgbClr val="0D7195"/>
                </a:solidFill>
                <a:latin typeface="Avenir Book"/>
                <a:ea typeface="Avenir Next Demi Bold" charset="0"/>
                <a:cs typeface="Avenir Next Demi Bold" charset="0"/>
              </a:rPr>
              <a:t>blockchain</a:t>
            </a:r>
            <a:r>
              <a:rPr lang="en-US" sz="1300" b="1" dirty="0" smtClean="0">
                <a:solidFill>
                  <a:srgbClr val="0D7195"/>
                </a:solidFill>
                <a:latin typeface="Avenir Book"/>
                <a:ea typeface="Avenir Next Demi Bold" charset="0"/>
                <a:cs typeface="Avenir Next Demi Bold" charset="0"/>
              </a:rPr>
              <a:t> </a:t>
            </a:r>
            <a:r>
              <a:rPr lang="en-US" sz="1300" b="1" dirty="0">
                <a:solidFill>
                  <a:srgbClr val="0D7195"/>
                </a:solidFill>
                <a:latin typeface="Avenir Book"/>
                <a:ea typeface="Avenir Next Demi Bold" charset="0"/>
                <a:cs typeface="Avenir Next Demi Bold" charset="0"/>
              </a:rPr>
              <a:t>due to its distinguishing features</a:t>
            </a:r>
            <a:r>
              <a:rPr lang="en-US" sz="1300" b="1" dirty="0" smtClean="0">
                <a:solidFill>
                  <a:srgbClr val="0D7195"/>
                </a:solidFill>
                <a:latin typeface="Avenir Book"/>
                <a:ea typeface="Avenir Next Demi Bold" charset="0"/>
                <a:cs typeface="Avenir Next Demi Bold" charset="0"/>
              </a:rPr>
              <a:t>:</a:t>
            </a:r>
          </a:p>
          <a:p>
            <a:pPr>
              <a:lnSpc>
                <a:spcPct val="114000"/>
              </a:lnSpc>
              <a:buClr>
                <a:schemeClr val="accent2">
                  <a:lumMod val="75000"/>
                </a:schemeClr>
              </a:buClr>
            </a:pPr>
            <a:endParaRPr lang="en-US" sz="1300" b="1" dirty="0">
              <a:solidFill>
                <a:schemeClr val="accent1">
                  <a:lumMod val="75000"/>
                </a:schemeClr>
              </a:solidFill>
              <a:latin typeface="Avenir Book"/>
              <a:ea typeface="Avenir Next Demi Bold" charset="0"/>
              <a:cs typeface="Avenir Next Demi Bold" charset="0"/>
            </a:endParaRPr>
          </a:p>
          <a:p>
            <a:pPr>
              <a:lnSpc>
                <a:spcPct val="114000"/>
              </a:lnSpc>
              <a:buClr>
                <a:schemeClr val="accent2">
                  <a:lumMod val="75000"/>
                </a:schemeClr>
              </a:buClr>
            </a:pPr>
            <a:r>
              <a:rPr lang="en-US" sz="1300" dirty="0">
                <a:solidFill>
                  <a:schemeClr val="accent1">
                    <a:lumMod val="75000"/>
                  </a:schemeClr>
                </a:solidFill>
                <a:latin typeface="Avenir Book"/>
                <a:ea typeface="Avenir Next" charset="0"/>
                <a:cs typeface="Avenir Next" charset="0"/>
              </a:rPr>
              <a:t> </a:t>
            </a:r>
          </a:p>
        </p:txBody>
      </p:sp>
      <p:sp>
        <p:nvSpPr>
          <p:cNvPr id="3" name="AutoShape 2"/>
          <p:cNvSpPr>
            <a:spLocks/>
          </p:cNvSpPr>
          <p:nvPr/>
        </p:nvSpPr>
        <p:spPr bwMode="auto">
          <a:xfrm>
            <a:off x="330200" y="116632"/>
            <a:ext cx="8270875"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12700" cap="flat" cmpd="sng">
            <a:no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b"/>
          <a:lstStyle/>
          <a:p>
            <a:pPr defTabSz="457200"/>
            <a:r>
              <a:rPr lang="en-US" altLang="de-DE" sz="2000" b="1" dirty="0" smtClean="0">
                <a:solidFill>
                  <a:srgbClr val="0D7195"/>
                </a:solidFill>
                <a:latin typeface="Avenir Next Medium" charset="0"/>
                <a:ea typeface="Avenir Next Medium" charset="0"/>
                <a:cs typeface="Avenir Next Medium" charset="0"/>
              </a:rPr>
              <a:t>Technology: ETHERIUM </a:t>
            </a:r>
            <a:r>
              <a:rPr lang="en-US" altLang="de-DE" sz="2000" b="1" dirty="0" err="1" smtClean="0">
                <a:solidFill>
                  <a:srgbClr val="0D7195"/>
                </a:solidFill>
                <a:latin typeface="Avenir Next Medium" charset="0"/>
                <a:ea typeface="Avenir Next Medium" charset="0"/>
                <a:cs typeface="Avenir Next Medium" charset="0"/>
              </a:rPr>
              <a:t>Blockchain</a:t>
            </a:r>
            <a:r>
              <a:rPr lang="en-US" altLang="de-DE" sz="2000" b="1" dirty="0" smtClean="0">
                <a:solidFill>
                  <a:srgbClr val="0D7195"/>
                </a:solidFill>
                <a:latin typeface="Avenir Next Medium" charset="0"/>
                <a:ea typeface="Avenir Next Medium" charset="0"/>
                <a:cs typeface="Avenir Next Medium" charset="0"/>
              </a:rPr>
              <a:t> Platform</a:t>
            </a:r>
            <a:endParaRPr lang="en-US" altLang="de-DE" sz="2000" b="1" dirty="0">
              <a:solidFill>
                <a:srgbClr val="0D7195"/>
              </a:solidFill>
              <a:latin typeface="Avenir Next Medium" charset="0"/>
              <a:ea typeface="Avenir Next Medium" charset="0"/>
              <a:cs typeface="Avenir Next Medium" charset="0"/>
            </a:endParaRPr>
          </a:p>
        </p:txBody>
      </p:sp>
      <p:sp>
        <p:nvSpPr>
          <p:cNvPr id="5" name="AutoShape 3"/>
          <p:cNvSpPr>
            <a:spLocks/>
          </p:cNvSpPr>
          <p:nvPr/>
        </p:nvSpPr>
        <p:spPr bwMode="auto">
          <a:xfrm>
            <a:off x="346771" y="4258345"/>
            <a:ext cx="7571679" cy="18292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marL="0" indent="0" algn="just">
              <a:spcBef>
                <a:spcPts val="600"/>
              </a:spcBef>
              <a:buClr>
                <a:srgbClr val="4590B8"/>
              </a:buClr>
              <a:buSzPct val="92000"/>
            </a:pPr>
            <a:endParaRPr lang="en-US" altLang="de-DE" sz="1200" dirty="0">
              <a:solidFill>
                <a:srgbClr val="132648"/>
              </a:solidFill>
              <a:latin typeface="Avenir Book" charset="0"/>
              <a:ea typeface="Avenir Book" charset="0"/>
              <a:cs typeface="Avenir Book" charset="0"/>
            </a:endParaRPr>
          </a:p>
        </p:txBody>
      </p:sp>
      <p:sp>
        <p:nvSpPr>
          <p:cNvPr id="6" name="Line 5"/>
          <p:cNvSpPr>
            <a:spLocks noChangeShapeType="1"/>
          </p:cNvSpPr>
          <p:nvPr/>
        </p:nvSpPr>
        <p:spPr bwMode="auto">
          <a:xfrm flipV="1">
            <a:off x="1043608" y="1750444"/>
            <a:ext cx="6984776" cy="22372"/>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Book" charset="0"/>
              <a:ea typeface="Avenir Book" charset="0"/>
              <a:cs typeface="Avenir Book" charset="0"/>
              <a:sym typeface="Helvetica" panose="020B0604020202020204" pitchFamily="34" charset="0"/>
            </a:endParaRPr>
          </a:p>
        </p:txBody>
      </p:sp>
      <p:sp>
        <p:nvSpPr>
          <p:cNvPr id="2" name="AutoShape 2" descr="Image result for ethere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Image result for ethereu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
          <p:cNvSpPr>
            <a:spLocks/>
          </p:cNvSpPr>
          <p:nvPr/>
        </p:nvSpPr>
        <p:spPr bwMode="auto">
          <a:xfrm>
            <a:off x="3059832" y="2060848"/>
            <a:ext cx="4896544" cy="40324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lstStyle>
            <a:lvl1pPr marL="158750" indent="-158750"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pPr>
              <a:lnSpc>
                <a:spcPct val="114000"/>
              </a:lnSpc>
              <a:buClr>
                <a:schemeClr val="accent2">
                  <a:lumMod val="75000"/>
                </a:schemeClr>
              </a:buClr>
            </a:pPr>
            <a:endParaRPr lang="en-US" sz="1200" b="1" dirty="0">
              <a:solidFill>
                <a:schemeClr val="accent1">
                  <a:lumMod val="75000"/>
                </a:schemeClr>
              </a:solidFill>
              <a:latin typeface="Avenir Book"/>
              <a:ea typeface="Avenir Next Demi Bold" charset="0"/>
              <a:cs typeface="Avenir Next Demi Bold" charset="0"/>
            </a:endParaRPr>
          </a:p>
          <a:p>
            <a:pPr marL="171450" indent="-171450">
              <a:lnSpc>
                <a:spcPct val="114000"/>
              </a:lnSpc>
              <a:buClr>
                <a:schemeClr val="accent2">
                  <a:lumMod val="75000"/>
                </a:schemeClr>
              </a:buClr>
              <a:buFont typeface="Arial" panose="020B0604020202020204" pitchFamily="34" charset="0"/>
              <a:buChar char="•"/>
            </a:pPr>
            <a:r>
              <a:rPr lang="en-US" sz="1200" dirty="0">
                <a:solidFill>
                  <a:schemeClr val="accent1">
                    <a:lumMod val="75000"/>
                  </a:schemeClr>
                </a:solidFill>
                <a:latin typeface="Avenir Book"/>
                <a:ea typeface="Avenir Next" charset="0"/>
                <a:cs typeface="Avenir Next" charset="0"/>
              </a:rPr>
              <a:t> </a:t>
            </a:r>
            <a:r>
              <a:rPr lang="en-US" sz="1400" dirty="0" smtClean="0">
                <a:solidFill>
                  <a:schemeClr val="accent1">
                    <a:lumMod val="75000"/>
                  </a:schemeClr>
                </a:solidFill>
                <a:latin typeface="Avenir Book"/>
                <a:ea typeface="Avenir Next" charset="0"/>
                <a:cs typeface="Avenir Next" charset="0"/>
              </a:rPr>
              <a:t>API-call </a:t>
            </a:r>
            <a:r>
              <a:rPr lang="en-US" sz="1400" dirty="0">
                <a:solidFill>
                  <a:schemeClr val="accent1">
                    <a:lumMod val="75000"/>
                  </a:schemeClr>
                </a:solidFill>
                <a:latin typeface="Avenir Book"/>
                <a:ea typeface="Avenir Next" charset="0"/>
                <a:cs typeface="Avenir Next" charset="0"/>
              </a:rPr>
              <a:t>access to the </a:t>
            </a:r>
            <a:r>
              <a:rPr lang="en-US" sz="1400" dirty="0" err="1">
                <a:solidFill>
                  <a:schemeClr val="accent1">
                    <a:lumMod val="75000"/>
                  </a:schemeClr>
                </a:solidFill>
                <a:latin typeface="Avenir Book"/>
                <a:ea typeface="Avenir Next" charset="0"/>
                <a:cs typeface="Avenir Next" charset="0"/>
              </a:rPr>
              <a:t>blockchain</a:t>
            </a:r>
            <a:r>
              <a:rPr lang="en-US" sz="1400" dirty="0">
                <a:solidFill>
                  <a:schemeClr val="accent1">
                    <a:lumMod val="75000"/>
                  </a:schemeClr>
                </a:solidFill>
                <a:latin typeface="Avenir Book"/>
                <a:ea typeface="Avenir Next" charset="0"/>
                <a:cs typeface="Avenir Next" charset="0"/>
              </a:rPr>
              <a:t> via any </a:t>
            </a:r>
            <a:r>
              <a:rPr lang="en-US" sz="1400" dirty="0" err="1">
                <a:solidFill>
                  <a:schemeClr val="accent1">
                    <a:lumMod val="75000"/>
                  </a:schemeClr>
                </a:solidFill>
                <a:latin typeface="Avenir Book"/>
                <a:ea typeface="Avenir Next" charset="0"/>
                <a:cs typeface="Avenir Next" charset="0"/>
              </a:rPr>
              <a:t>blockchain</a:t>
            </a:r>
            <a:r>
              <a:rPr lang="en-US" sz="1400" dirty="0">
                <a:solidFill>
                  <a:schemeClr val="accent1">
                    <a:lumMod val="75000"/>
                  </a:schemeClr>
                </a:solidFill>
                <a:latin typeface="Avenir Book"/>
                <a:ea typeface="Avenir Next" charset="0"/>
                <a:cs typeface="Avenir Next" charset="0"/>
              </a:rPr>
              <a:t> </a:t>
            </a:r>
            <a:r>
              <a:rPr lang="en-US" sz="1400" dirty="0" smtClean="0">
                <a:solidFill>
                  <a:schemeClr val="accent1">
                    <a:lumMod val="75000"/>
                  </a:schemeClr>
                </a:solidFill>
                <a:latin typeface="Avenir Book"/>
                <a:ea typeface="Avenir Next" charset="0"/>
                <a:cs typeface="Avenir Next" charset="0"/>
              </a:rPr>
              <a:t>node through the </a:t>
            </a:r>
            <a:r>
              <a:rPr lang="en-US" sz="1400" b="1" dirty="0" smtClean="0">
                <a:solidFill>
                  <a:srgbClr val="0D7195"/>
                </a:solidFill>
                <a:latin typeface="Avenir Book"/>
                <a:ea typeface="Avenir Next" charset="0"/>
                <a:cs typeface="Avenir Next" charset="0"/>
              </a:rPr>
              <a:t>ERC20</a:t>
            </a:r>
            <a:r>
              <a:rPr lang="en-US" sz="1400" dirty="0" smtClean="0">
                <a:solidFill>
                  <a:srgbClr val="0D7195"/>
                </a:solidFill>
                <a:latin typeface="Avenir Book"/>
                <a:ea typeface="Avenir Next" charset="0"/>
                <a:cs typeface="Avenir Next" charset="0"/>
              </a:rPr>
              <a:t>.</a:t>
            </a:r>
            <a:endParaRPr lang="en-US" sz="1400" dirty="0">
              <a:solidFill>
                <a:srgbClr val="0D7195"/>
              </a:solidFill>
              <a:latin typeface="Avenir Book"/>
              <a:ea typeface="Avenir Next" charset="0"/>
              <a:cs typeface="Avenir Next" charset="0"/>
            </a:endParaRPr>
          </a:p>
          <a:p>
            <a:pPr marL="171450" indent="-171450">
              <a:lnSpc>
                <a:spcPct val="114000"/>
              </a:lnSpc>
              <a:buClr>
                <a:schemeClr val="accent2">
                  <a:lumMod val="75000"/>
                </a:schemeClr>
              </a:buClr>
              <a:buFont typeface="Wingdings" charset="2"/>
              <a:buChar char="§"/>
            </a:pPr>
            <a:endParaRPr lang="en-US" sz="1400" dirty="0">
              <a:solidFill>
                <a:schemeClr val="accent1">
                  <a:lumMod val="75000"/>
                </a:schemeClr>
              </a:solidFill>
              <a:latin typeface="Avenir Book"/>
              <a:ea typeface="Avenir Next" charset="0"/>
              <a:cs typeface="Avenir Next" charset="0"/>
            </a:endParaRPr>
          </a:p>
          <a:p>
            <a:pPr marL="171450" indent="-171450">
              <a:buFont typeface="Arial" charset="0"/>
              <a:buChar char="•"/>
            </a:pPr>
            <a:r>
              <a:rPr lang="en-US" sz="1400" b="1" dirty="0" smtClean="0">
                <a:solidFill>
                  <a:srgbClr val="0D7195"/>
                </a:solidFill>
                <a:latin typeface="Avenir Book"/>
                <a:ea typeface="Avenir Next" charset="0"/>
                <a:cs typeface="Avenir Next" charset="0"/>
              </a:rPr>
              <a:t>Solid </a:t>
            </a:r>
            <a:r>
              <a:rPr lang="en-US" sz="1400" b="1" dirty="0">
                <a:solidFill>
                  <a:srgbClr val="0D7195"/>
                </a:solidFill>
                <a:latin typeface="Avenir Book"/>
                <a:ea typeface="Avenir Next" charset="0"/>
                <a:cs typeface="Avenir Next" charset="0"/>
              </a:rPr>
              <a:t>development </a:t>
            </a:r>
            <a:r>
              <a:rPr lang="en-US" sz="1400" b="1" dirty="0" smtClean="0">
                <a:solidFill>
                  <a:srgbClr val="0D7195"/>
                </a:solidFill>
                <a:latin typeface="Avenir Book"/>
                <a:ea typeface="Avenir Next" charset="0"/>
                <a:cs typeface="Avenir Next" charset="0"/>
              </a:rPr>
              <a:t>team</a:t>
            </a:r>
            <a:r>
              <a:rPr lang="en-US" sz="1400" b="1" dirty="0" smtClean="0">
                <a:solidFill>
                  <a:srgbClr val="122548"/>
                </a:solidFill>
                <a:latin typeface="Avenir Book"/>
                <a:ea typeface="Avenir Next" charset="0"/>
                <a:cs typeface="Avenir Next" charset="0"/>
              </a:rPr>
              <a:t>, </a:t>
            </a:r>
            <a:r>
              <a:rPr lang="en-US" sz="1400" dirty="0" smtClean="0">
                <a:solidFill>
                  <a:srgbClr val="122548"/>
                </a:solidFill>
                <a:latin typeface="Avenir Book"/>
                <a:ea typeface="Avenir Next" charset="0"/>
                <a:cs typeface="Avenir Next" charset="0"/>
              </a:rPr>
              <a:t>actively </a:t>
            </a:r>
            <a:r>
              <a:rPr lang="en-US" sz="1400" dirty="0">
                <a:solidFill>
                  <a:srgbClr val="122548"/>
                </a:solidFill>
                <a:latin typeface="Avenir Book"/>
                <a:ea typeface="Avenir Next" charset="0"/>
                <a:cs typeface="Avenir Next" charset="0"/>
              </a:rPr>
              <a:t>working on new technologies that will continue to </a:t>
            </a:r>
            <a:r>
              <a:rPr lang="en-US" sz="1400" dirty="0" smtClean="0">
                <a:solidFill>
                  <a:srgbClr val="122548"/>
                </a:solidFill>
                <a:latin typeface="Avenir Book"/>
                <a:ea typeface="Avenir Next" charset="0"/>
                <a:cs typeface="Avenir Next" charset="0"/>
              </a:rPr>
              <a:t>improve </a:t>
            </a:r>
            <a:r>
              <a:rPr lang="en-US" sz="1400" dirty="0">
                <a:solidFill>
                  <a:srgbClr val="122548"/>
                </a:solidFill>
                <a:latin typeface="Avenir Book"/>
                <a:ea typeface="Avenir Next" charset="0"/>
                <a:cs typeface="Avenir Next" charset="0"/>
              </a:rPr>
              <a:t>stability, security, functionality, and scalability of the </a:t>
            </a:r>
            <a:r>
              <a:rPr lang="en-US" sz="1400" b="1" dirty="0" err="1">
                <a:solidFill>
                  <a:srgbClr val="0D7195"/>
                </a:solidFill>
                <a:latin typeface="Avenir Book"/>
                <a:ea typeface="Avenir Next" charset="0"/>
                <a:cs typeface="Avenir Next" charset="0"/>
              </a:rPr>
              <a:t>Ethereum</a:t>
            </a:r>
            <a:r>
              <a:rPr lang="en-US" sz="1400" b="1" dirty="0">
                <a:solidFill>
                  <a:srgbClr val="0D7195"/>
                </a:solidFill>
                <a:latin typeface="Avenir Book"/>
                <a:ea typeface="Avenir Next" charset="0"/>
                <a:cs typeface="Avenir Next" charset="0"/>
              </a:rPr>
              <a:t> </a:t>
            </a:r>
            <a:r>
              <a:rPr lang="en-US" sz="1400" b="1" dirty="0" err="1">
                <a:solidFill>
                  <a:srgbClr val="0D7195"/>
                </a:solidFill>
                <a:latin typeface="Avenir Book"/>
                <a:ea typeface="Avenir Next" charset="0"/>
                <a:cs typeface="Avenir Next" charset="0"/>
              </a:rPr>
              <a:t>Blockchain</a:t>
            </a:r>
            <a:r>
              <a:rPr lang="en-US" sz="1400" b="1" dirty="0">
                <a:solidFill>
                  <a:srgbClr val="0D7195"/>
                </a:solidFill>
                <a:latin typeface="Avenir Book"/>
                <a:ea typeface="Avenir Next" charset="0"/>
                <a:cs typeface="Avenir Next" charset="0"/>
              </a:rPr>
              <a:t> </a:t>
            </a:r>
            <a:r>
              <a:rPr lang="en-US" sz="1400" dirty="0" smtClean="0">
                <a:solidFill>
                  <a:srgbClr val="122548"/>
                </a:solidFill>
                <a:latin typeface="Avenir Book"/>
                <a:ea typeface="Avenir Next" charset="0"/>
                <a:cs typeface="Avenir Next" charset="0"/>
              </a:rPr>
              <a:t>(e.g. Casper </a:t>
            </a:r>
            <a:r>
              <a:rPr lang="en-US" sz="1400" dirty="0" err="1" smtClean="0">
                <a:solidFill>
                  <a:srgbClr val="122548"/>
                </a:solidFill>
                <a:latin typeface="Avenir Book"/>
                <a:ea typeface="Avenir Next" charset="0"/>
                <a:cs typeface="Avenir Next" charset="0"/>
              </a:rPr>
              <a:t>PoS</a:t>
            </a:r>
            <a:r>
              <a:rPr lang="en-US" sz="1400" dirty="0">
                <a:solidFill>
                  <a:srgbClr val="122548"/>
                </a:solidFill>
                <a:latin typeface="Avenir Book"/>
                <a:ea typeface="Avenir Next" charset="0"/>
                <a:cs typeface="Avenir Next" charset="0"/>
              </a:rPr>
              <a:t>)</a:t>
            </a:r>
          </a:p>
          <a:p>
            <a:endParaRPr lang="en-US" sz="1400" dirty="0" smtClean="0">
              <a:solidFill>
                <a:schemeClr val="accent1">
                  <a:lumMod val="75000"/>
                </a:schemeClr>
              </a:solidFill>
              <a:latin typeface="Avenir Book"/>
              <a:ea typeface="Avenir Next" charset="0"/>
              <a:cs typeface="Avenir Next" charset="0"/>
            </a:endParaRPr>
          </a:p>
          <a:p>
            <a:pPr marL="171450" indent="-171450">
              <a:buFont typeface="Arial" charset="0"/>
              <a:buChar char="•"/>
            </a:pPr>
            <a:r>
              <a:rPr lang="en-US" sz="1400" dirty="0">
                <a:solidFill>
                  <a:srgbClr val="132448"/>
                </a:solidFill>
                <a:latin typeface="Avenir Book"/>
                <a:ea typeface="Avenir Next" charset="0"/>
                <a:cs typeface="Avenir Next" charset="0"/>
              </a:rPr>
              <a:t>D</a:t>
            </a:r>
            <a:r>
              <a:rPr lang="en-US" sz="1400" dirty="0" smtClean="0">
                <a:solidFill>
                  <a:srgbClr val="132448"/>
                </a:solidFill>
                <a:latin typeface="Avenir Book"/>
                <a:ea typeface="Avenir Next" charset="0"/>
                <a:cs typeface="Avenir Next" charset="0"/>
              </a:rPr>
              <a:t>evelopment </a:t>
            </a:r>
            <a:r>
              <a:rPr lang="en-US" sz="1400" dirty="0">
                <a:solidFill>
                  <a:srgbClr val="132448"/>
                </a:solidFill>
                <a:latin typeface="Avenir Book"/>
                <a:ea typeface="Avenir Next" charset="0"/>
                <a:cs typeface="Avenir Next" charset="0"/>
              </a:rPr>
              <a:t>team is currently working on the next token version called </a:t>
            </a:r>
            <a:r>
              <a:rPr lang="en-US" sz="1400" b="1" dirty="0">
                <a:solidFill>
                  <a:srgbClr val="0D7195"/>
                </a:solidFill>
                <a:latin typeface="Avenir Book"/>
                <a:ea typeface="Avenir Next" charset="0"/>
                <a:cs typeface="Avenir Next" charset="0"/>
              </a:rPr>
              <a:t>ERC223</a:t>
            </a:r>
            <a:r>
              <a:rPr lang="en-US" sz="1400" dirty="0">
                <a:solidFill>
                  <a:srgbClr val="132448"/>
                </a:solidFill>
                <a:latin typeface="Avenir Book"/>
                <a:ea typeface="Avenir Next" charset="0"/>
                <a:cs typeface="Avenir Next" charset="0"/>
              </a:rPr>
              <a:t> (and they </a:t>
            </a:r>
            <a:r>
              <a:rPr lang="en-US" sz="1400" dirty="0" smtClean="0">
                <a:solidFill>
                  <a:srgbClr val="132448"/>
                </a:solidFill>
                <a:latin typeface="Avenir Book"/>
                <a:ea typeface="Avenir Next" charset="0"/>
                <a:cs typeface="Avenir Next" charset="0"/>
              </a:rPr>
              <a:t>confirm that it </a:t>
            </a:r>
            <a:r>
              <a:rPr lang="en-US" sz="1400" dirty="0">
                <a:solidFill>
                  <a:srgbClr val="132448"/>
                </a:solidFill>
                <a:latin typeface="Avenir Book"/>
                <a:ea typeface="Avenir Next" charset="0"/>
                <a:cs typeface="Avenir Next" charset="0"/>
              </a:rPr>
              <a:t>will be upgradeable from</a:t>
            </a:r>
            <a:r>
              <a:rPr lang="en-US" sz="1400" dirty="0">
                <a:solidFill>
                  <a:srgbClr val="0D7195"/>
                </a:solidFill>
                <a:latin typeface="Avenir Book"/>
                <a:ea typeface="Avenir Next" charset="0"/>
                <a:cs typeface="Avenir Next" charset="0"/>
              </a:rPr>
              <a:t> </a:t>
            </a:r>
            <a:r>
              <a:rPr lang="en-US" sz="1400" b="1" dirty="0">
                <a:solidFill>
                  <a:srgbClr val="0D7195"/>
                </a:solidFill>
                <a:latin typeface="Avenir Book"/>
                <a:ea typeface="Avenir Next" charset="0"/>
                <a:cs typeface="Avenir Next" charset="0"/>
              </a:rPr>
              <a:t>ERC20</a:t>
            </a:r>
            <a:r>
              <a:rPr lang="en-US" sz="1400" dirty="0" smtClean="0">
                <a:solidFill>
                  <a:schemeClr val="tx1"/>
                </a:solidFill>
                <a:latin typeface="Avenir Book"/>
                <a:ea typeface="Avenir Next" charset="0"/>
                <a:cs typeface="Avenir Next" charset="0"/>
              </a:rPr>
              <a:t>)</a:t>
            </a:r>
            <a:endParaRPr lang="en-US" sz="1400" dirty="0">
              <a:solidFill>
                <a:schemeClr val="tx1"/>
              </a:solidFill>
              <a:latin typeface="Avenir Book"/>
              <a:ea typeface="Avenir Next" charset="0"/>
              <a:cs typeface="Avenir Next" charset="0"/>
            </a:endParaRPr>
          </a:p>
          <a:p>
            <a:r>
              <a:rPr lang="en-US" sz="1400" dirty="0">
                <a:latin typeface="Avenir Book"/>
              </a:rPr>
              <a:t/>
            </a:r>
            <a:br>
              <a:rPr lang="en-US" sz="1400" dirty="0">
                <a:latin typeface="Avenir Book"/>
              </a:rPr>
            </a:br>
            <a:endParaRPr lang="en-US" sz="1400" dirty="0">
              <a:solidFill>
                <a:schemeClr val="accent1">
                  <a:lumMod val="75000"/>
                </a:schemeClr>
              </a:solidFill>
              <a:latin typeface="Avenir Book"/>
              <a:ea typeface="Avenir Next" charset="0"/>
              <a:cs typeface="Avenir Next" charset="0"/>
            </a:endParaRPr>
          </a:p>
          <a:p>
            <a:pPr marL="171450" lvl="0" indent="-171450">
              <a:lnSpc>
                <a:spcPct val="114000"/>
              </a:lnSpc>
              <a:buClr>
                <a:schemeClr val="accent2">
                  <a:lumMod val="75000"/>
                </a:schemeClr>
              </a:buClr>
              <a:buFont typeface="Wingdings" charset="2"/>
              <a:buChar char="§"/>
            </a:pPr>
            <a:r>
              <a:rPr lang="en-US" sz="1400" dirty="0" smtClean="0">
                <a:solidFill>
                  <a:schemeClr val="accent1">
                    <a:lumMod val="75000"/>
                  </a:schemeClr>
                </a:solidFill>
                <a:latin typeface="Avenir Book"/>
                <a:ea typeface="Avenir Next" charset="0"/>
                <a:cs typeface="Avenir Next" charset="0"/>
              </a:rPr>
              <a:t>Easy migration from ERC20 to any of the latest </a:t>
            </a:r>
            <a:r>
              <a:rPr lang="en-US" sz="1400" dirty="0" err="1" smtClean="0">
                <a:solidFill>
                  <a:schemeClr val="accent1">
                    <a:lumMod val="75000"/>
                  </a:schemeClr>
                </a:solidFill>
                <a:latin typeface="Avenir Book"/>
                <a:ea typeface="Avenir Next" charset="0"/>
                <a:cs typeface="Avenir Next" charset="0"/>
              </a:rPr>
              <a:t>blockchain</a:t>
            </a:r>
            <a:r>
              <a:rPr lang="en-US" sz="1400" dirty="0" smtClean="0">
                <a:solidFill>
                  <a:schemeClr val="accent1">
                    <a:lumMod val="75000"/>
                  </a:schemeClr>
                </a:solidFill>
                <a:latin typeface="Avenir Book"/>
                <a:ea typeface="Avenir Next" charset="0"/>
                <a:cs typeface="Avenir Next" charset="0"/>
              </a:rPr>
              <a:t> technologies to hit the market in the near future, such as </a:t>
            </a:r>
            <a:r>
              <a:rPr lang="en-US" sz="1400" b="1" dirty="0" smtClean="0">
                <a:solidFill>
                  <a:srgbClr val="0D7195"/>
                </a:solidFill>
                <a:latin typeface="Avenir Book"/>
                <a:ea typeface="Avenir Next" charset="0"/>
                <a:cs typeface="Avenir Next" charset="0"/>
              </a:rPr>
              <a:t>EOS, AION or TESOS</a:t>
            </a:r>
            <a:r>
              <a:rPr lang="en-US" sz="1400" dirty="0" smtClean="0">
                <a:solidFill>
                  <a:schemeClr val="accent1">
                    <a:lumMod val="75000"/>
                  </a:schemeClr>
                </a:solidFill>
                <a:latin typeface="Avenir Book"/>
                <a:ea typeface="Avenir Next" charset="0"/>
                <a:cs typeface="Avenir Next" charset="0"/>
              </a:rPr>
              <a:t>. </a:t>
            </a:r>
            <a:endParaRPr lang="en-US" sz="1400" dirty="0">
              <a:solidFill>
                <a:schemeClr val="accent1">
                  <a:lumMod val="75000"/>
                </a:schemeClr>
              </a:solidFill>
              <a:latin typeface="Avenir Book"/>
              <a:ea typeface="Avenir Next" charset="0"/>
              <a:cs typeface="Avenir Next" charset="0"/>
            </a:endParaRPr>
          </a:p>
          <a:p>
            <a:pPr marL="171450" lvl="0" indent="-171450">
              <a:spcBef>
                <a:spcPts val="600"/>
              </a:spcBef>
              <a:spcAft>
                <a:spcPts val="0"/>
              </a:spcAft>
              <a:buFont typeface="Arial" panose="020B0604020202020204" pitchFamily="34" charset="0"/>
              <a:buChar char="•"/>
            </a:pPr>
            <a:endParaRPr lang="en-US" sz="1400" dirty="0">
              <a:solidFill>
                <a:srgbClr val="132648"/>
              </a:solidFill>
              <a:latin typeface="Avenir Book" charset="0"/>
              <a:ea typeface="Avenir Book" charset="0"/>
              <a:cs typeface="Avenir Book" charset="0"/>
            </a:endParaRPr>
          </a:p>
        </p:txBody>
      </p:sp>
      <p:sp>
        <p:nvSpPr>
          <p:cNvPr id="15" name="Line 5"/>
          <p:cNvSpPr>
            <a:spLocks noChangeShapeType="1"/>
          </p:cNvSpPr>
          <p:nvPr/>
        </p:nvSpPr>
        <p:spPr bwMode="auto">
          <a:xfrm>
            <a:off x="395537" y="692696"/>
            <a:ext cx="5472608" cy="0"/>
          </a:xfrm>
          <a:prstGeom prst="line">
            <a:avLst/>
          </a:prstGeom>
          <a:noFill/>
          <a:ln w="19050" cap="flat" cmpd="sng">
            <a:solidFill>
              <a:srgbClr val="0D719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1pPr>
            <a:lvl2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2pPr>
            <a:lvl3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3pPr>
            <a:lvl4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4pPr>
            <a:lvl5pPr defTabSz="457200">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5pPr>
            <a:lvl6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6pPr>
            <a:lvl7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7pPr>
            <a:lvl8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8pPr>
            <a:lvl9pPr defTabSz="457200" fontAlgn="base" hangingPunct="0">
              <a:spcBef>
                <a:spcPct val="0"/>
              </a:spcBef>
              <a:spcAft>
                <a:spcPct val="0"/>
              </a:spcAft>
              <a:defRPr>
                <a:solidFill>
                  <a:srgbClr val="000000"/>
                </a:solidFill>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lvl9pPr>
          </a:lstStyle>
          <a:p>
            <a:endParaRPr lang="en-US" altLang="de-DE" sz="1100" dirty="0">
              <a:latin typeface="Avenir Roman" charset="0"/>
              <a:ea typeface="Avenir Roman" charset="0"/>
              <a:cs typeface="Avenir Roman" charset="0"/>
              <a:sym typeface="Helvetica" panose="020B0604020202020204" pitchFamily="34" charset="0"/>
            </a:endParaRPr>
          </a:p>
        </p:txBody>
      </p:sp>
    </p:spTree>
    <p:extLst>
      <p:ext uri="{BB962C8B-B14F-4D97-AF65-F5344CB8AC3E}">
        <p14:creationId xmlns:p14="http://schemas.microsoft.com/office/powerpoint/2010/main" val="3748213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1A3260"/>
      </a:accent1>
      <a:accent2>
        <a:srgbClr val="4590B8"/>
      </a:accent2>
      <a:accent3>
        <a:srgbClr val="FFFFFF"/>
      </a:accent3>
      <a:accent4>
        <a:srgbClr val="000000"/>
      </a:accent4>
      <a:accent5>
        <a:srgbClr val="ABADB6"/>
      </a:accent5>
      <a:accent6>
        <a:srgbClr val="3E82A6"/>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2225" cap="rnd" cmpd="sng" algn="ctr">
          <a:solidFill>
            <a:srgbClr val="1A3260"/>
          </a:solidFill>
          <a:prstDash val="solid"/>
          <a:round/>
          <a:headEnd type="none" w="med" len="med"/>
          <a:tailEnd type="none" w="med" len="med"/>
        </a:ln>
        <a:effectLst>
          <a:outerShdw blurRad="38100" dist="25400" dir="5400000" algn="ctr" rotWithShape="0">
            <a:srgbClr val="000000">
              <a:alpha val="54999"/>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de-DE" altLang="de-DE"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defPPr>
      </a:lstStyle>
    </a:spDef>
    <a:lnDef>
      <a:spPr bwMode="auto">
        <a:xfrm>
          <a:off x="0" y="0"/>
          <a:ext cx="1" cy="1"/>
        </a:xfrm>
        <a:custGeom>
          <a:avLst/>
          <a:gdLst/>
          <a:ahLst/>
          <a:cxnLst/>
          <a:rect l="0" t="0" r="0" b="0"/>
          <a:pathLst/>
        </a:custGeom>
        <a:solidFill>
          <a:srgbClr val="FFFFFF"/>
        </a:solidFill>
        <a:ln w="22225" cap="rnd" cmpd="sng" algn="ctr">
          <a:solidFill>
            <a:srgbClr val="1A3260"/>
          </a:solidFill>
          <a:prstDash val="solid"/>
          <a:round/>
          <a:headEnd type="none" w="med" len="med"/>
          <a:tailEnd type="none" w="med" len="med"/>
        </a:ln>
        <a:effectLst>
          <a:outerShdw blurRad="38100" dist="25400" dir="5400000" algn="ctr" rotWithShape="0">
            <a:srgbClr val="000000">
              <a:alpha val="54999"/>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de-DE" altLang="de-DE"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
      <a:dk1>
        <a:srgbClr val="000000"/>
      </a:dk1>
      <a:lt1>
        <a:srgbClr val="FFFFFF"/>
      </a:lt1>
      <a:dk2>
        <a:srgbClr val="A7A7A7"/>
      </a:dk2>
      <a:lt2>
        <a:srgbClr val="535353"/>
      </a:lt2>
      <a:accent1>
        <a:srgbClr val="1A3260"/>
      </a:accent1>
      <a:accent2>
        <a:srgbClr val="4590B8"/>
      </a:accent2>
      <a:accent3>
        <a:srgbClr val="FFFFFF"/>
      </a:accent3>
      <a:accent4>
        <a:srgbClr val="000000"/>
      </a:accent4>
      <a:accent5>
        <a:srgbClr val="ABADB6"/>
      </a:accent5>
      <a:accent6>
        <a:srgbClr val="3E82A6"/>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2225" cap="rnd" cmpd="sng" algn="ctr">
          <a:solidFill>
            <a:srgbClr val="1A3260"/>
          </a:solidFill>
          <a:prstDash val="solid"/>
          <a:round/>
          <a:headEnd type="none" w="med" len="med"/>
          <a:tailEnd type="none" w="med" len="med"/>
        </a:ln>
        <a:effectLst>
          <a:outerShdw blurRad="38100" dist="25400" dir="5400000" algn="ctr" rotWithShape="0">
            <a:srgbClr val="000000">
              <a:alpha val="54999"/>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de-DE" altLang="de-DE"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defPPr>
      </a:lstStyle>
    </a:spDef>
    <a:lnDef>
      <a:spPr bwMode="auto">
        <a:xfrm>
          <a:off x="0" y="0"/>
          <a:ext cx="1" cy="1"/>
        </a:xfrm>
        <a:custGeom>
          <a:avLst/>
          <a:gdLst/>
          <a:ahLst/>
          <a:cxnLst/>
          <a:rect l="0" t="0" r="0" b="0"/>
          <a:pathLst/>
        </a:custGeom>
        <a:solidFill>
          <a:srgbClr val="FFFFFF"/>
        </a:solidFill>
        <a:ln w="22225" cap="rnd" cmpd="sng" algn="ctr">
          <a:solidFill>
            <a:srgbClr val="1A3260"/>
          </a:solidFill>
          <a:prstDash val="solid"/>
          <a:round/>
          <a:headEnd type="none" w="med" len="med"/>
          <a:tailEnd type="none" w="med" len="med"/>
        </a:ln>
        <a:effectLst>
          <a:outerShdw blurRad="38100" dist="25400" dir="5400000" algn="ctr" rotWithShape="0">
            <a:srgbClr val="000000">
              <a:alpha val="54999"/>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de-DE" altLang="de-DE"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A7A7A7"/>
      </a:dk2>
      <a:lt2>
        <a:srgbClr val="535353"/>
      </a:lt2>
      <a:accent1>
        <a:srgbClr val="1A3260"/>
      </a:accent1>
      <a:accent2>
        <a:srgbClr val="4590B8"/>
      </a:accent2>
      <a:accent3>
        <a:srgbClr val="FFFFFF"/>
      </a:accent3>
      <a:accent4>
        <a:srgbClr val="000000"/>
      </a:accent4>
      <a:accent5>
        <a:srgbClr val="ABADB6"/>
      </a:accent5>
      <a:accent6>
        <a:srgbClr val="3E82A6"/>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2225" cap="rnd" cmpd="sng" algn="ctr">
          <a:solidFill>
            <a:srgbClr val="1A3260"/>
          </a:solidFill>
          <a:prstDash val="solid"/>
          <a:round/>
          <a:headEnd type="none" w="med" len="med"/>
          <a:tailEnd type="none" w="med" len="med"/>
        </a:ln>
        <a:effectLst>
          <a:outerShdw blurRad="38100" dist="25400" dir="5400000" algn="ctr" rotWithShape="0">
            <a:srgbClr val="000000">
              <a:alpha val="54999"/>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de-DE" altLang="de-DE"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defPPr>
      </a:lstStyle>
    </a:spDef>
    <a:lnDef>
      <a:spPr bwMode="auto">
        <a:xfrm>
          <a:off x="0" y="0"/>
          <a:ext cx="1" cy="1"/>
        </a:xfrm>
        <a:custGeom>
          <a:avLst/>
          <a:gdLst/>
          <a:ahLst/>
          <a:cxnLst/>
          <a:rect l="0" t="0" r="0" b="0"/>
          <a:pathLst/>
        </a:custGeom>
        <a:solidFill>
          <a:srgbClr val="FFFFFF"/>
        </a:solidFill>
        <a:ln w="22225" cap="rnd" cmpd="sng" algn="ctr">
          <a:solidFill>
            <a:srgbClr val="1A3260"/>
          </a:solidFill>
          <a:prstDash val="solid"/>
          <a:round/>
          <a:headEnd type="none" w="med" len="med"/>
          <a:tailEnd type="none" w="med" len="med"/>
        </a:ln>
        <a:effectLst>
          <a:outerShdw blurRad="38100" dist="25400" dir="5400000" algn="ctr" rotWithShape="0">
            <a:srgbClr val="000000">
              <a:alpha val="54999"/>
            </a:srgbClr>
          </a:outerShdw>
        </a:effectLst>
      </a:spPr>
      <a:bodyPr vert="horz" wrap="square" lIns="45719" tIns="45719" rIns="45719" bIns="45719" numCol="1" anchor="ctr" anchorCtr="0" compatLnSpc="1">
        <a:prstTxWarp prst="textNoShape">
          <a:avLst/>
        </a:prstTxWarp>
      </a:bodyPr>
      <a:lstStyle>
        <a:defPPr marL="457200" marR="0" indent="0" algn="l" defTabSz="914400" rtl="0" eaLnBrk="1" fontAlgn="base" latinLnBrk="0" hangingPunct="0">
          <a:lnSpc>
            <a:spcPct val="100000"/>
          </a:lnSpc>
          <a:spcBef>
            <a:spcPct val="0"/>
          </a:spcBef>
          <a:spcAft>
            <a:spcPct val="0"/>
          </a:spcAft>
          <a:buClrTx/>
          <a:buSzTx/>
          <a:buFontTx/>
          <a:buNone/>
          <a:tabLst/>
          <a:defRPr kumimoji="0" lang="de-DE" altLang="de-DE" sz="1800" b="0" i="0" u="none" strike="noStrike" cap="none" normalizeH="0" baseline="0" smtClean="0">
            <a:ln>
              <a:noFill/>
            </a:ln>
            <a:solidFill>
              <a:srgbClr val="000000"/>
            </a:solidFill>
            <a:effectLst/>
            <a:latin typeface="Gill Sans MT" panose="020B0502020104020203" pitchFamily="34" charset="0"/>
            <a:ea typeface="Gill Sans MT" panose="020B0502020104020203" pitchFamily="34" charset="0"/>
            <a:cs typeface="Gill Sans MT" panose="020B0502020104020203" pitchFamily="34" charset="0"/>
            <a:sym typeface="Gill Sans MT" panose="020B0502020104020203"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A7A7A7"/>
      </a:dk2>
      <a:lt2>
        <a:srgbClr val="535353"/>
      </a:lt2>
      <a:accent1>
        <a:srgbClr val="1A3260"/>
      </a:accent1>
      <a:accent2>
        <a:srgbClr val="4590B8"/>
      </a:accent2>
      <a:accent3>
        <a:srgbClr val="FFFFFF"/>
      </a:accent3>
      <a:accent4>
        <a:srgbClr val="000000"/>
      </a:accent4>
      <a:accent5>
        <a:srgbClr val="ABADB6"/>
      </a:accent5>
      <a:accent6>
        <a:srgbClr val="3E82A6"/>
      </a:accent6>
      <a:hlink>
        <a:srgbClr val="0000FF"/>
      </a:hlink>
      <a:folHlink>
        <a:srgbClr val="FF00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7950</TotalTime>
  <Words>3505</Words>
  <Application>Microsoft Office PowerPoint</Application>
  <PresentationFormat>On-screen Show (4:3)</PresentationFormat>
  <Paragraphs>588</Paragraphs>
  <Slides>26</Slides>
  <Notes>6</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26</vt:i4>
      </vt:variant>
    </vt:vector>
  </HeadingPairs>
  <TitlesOfParts>
    <vt:vector size="50" baseType="lpstr">
      <vt:lpstr>Arial</vt:lpstr>
      <vt:lpstr>Avenir</vt:lpstr>
      <vt:lpstr>Avenir Book</vt:lpstr>
      <vt:lpstr>Avenir Next</vt:lpstr>
      <vt:lpstr>Avenir Next Demi Bold</vt:lpstr>
      <vt:lpstr>Avenir Next Medium</vt:lpstr>
      <vt:lpstr>Avenir Next Ultra Light</vt:lpstr>
      <vt:lpstr>Avenir Roman</vt:lpstr>
      <vt:lpstr>Gill Sans MT</vt:lpstr>
      <vt:lpstr>Helvetica</vt:lpstr>
      <vt:lpstr>Helvetica Neue Light</vt:lpstr>
      <vt:lpstr>Lato Light</vt:lpstr>
      <vt:lpstr>Neogrey Medium</vt:lpstr>
      <vt:lpstr>Roboto</vt:lpstr>
      <vt:lpstr>SF Compact Display Bold</vt:lpstr>
      <vt:lpstr>SF Compact Display Light</vt:lpstr>
      <vt:lpstr>SF Compact Display Regular</vt:lpstr>
      <vt:lpstr>Square721 BT</vt:lpstr>
      <vt:lpstr>Times</vt:lpstr>
      <vt:lpstr>Trebuchet MS</vt:lpstr>
      <vt:lpstr>Wingdings</vt:lpstr>
      <vt:lpstr>Office Theme</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Team</vt:lpstr>
      <vt:lpstr>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 MICROCAP-FUND 1</dc:title>
  <dc:creator>Till Prinz</dc:creator>
  <cp:lastModifiedBy>Manlio Emiliano Terán Ramos</cp:lastModifiedBy>
  <cp:revision>549</cp:revision>
  <cp:lastPrinted>2017-11-02T13:57:32Z</cp:lastPrinted>
  <dcterms:created xsi:type="dcterms:W3CDTF">2014-08-25T19:42:48Z</dcterms:created>
  <dcterms:modified xsi:type="dcterms:W3CDTF">2017-11-12T15:39:47Z</dcterms:modified>
</cp:coreProperties>
</file>